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58"/>
  </p:notesMasterIdLst>
  <p:sldIdLst>
    <p:sldId id="412" r:id="rId2"/>
    <p:sldId id="484" r:id="rId3"/>
    <p:sldId id="256" r:id="rId4"/>
    <p:sldId id="374" r:id="rId5"/>
    <p:sldId id="258" r:id="rId6"/>
    <p:sldId id="411" r:id="rId7"/>
    <p:sldId id="260" r:id="rId8"/>
    <p:sldId id="485" r:id="rId9"/>
    <p:sldId id="262" r:id="rId10"/>
    <p:sldId id="486" r:id="rId11"/>
    <p:sldId id="418" r:id="rId12"/>
    <p:sldId id="413" r:id="rId13"/>
    <p:sldId id="268" r:id="rId14"/>
    <p:sldId id="269" r:id="rId15"/>
    <p:sldId id="487" r:id="rId16"/>
    <p:sldId id="488" r:id="rId17"/>
    <p:sldId id="489" r:id="rId18"/>
    <p:sldId id="490" r:id="rId19"/>
    <p:sldId id="491" r:id="rId20"/>
    <p:sldId id="492" r:id="rId21"/>
    <p:sldId id="494" r:id="rId22"/>
    <p:sldId id="495" r:id="rId23"/>
    <p:sldId id="497" r:id="rId24"/>
    <p:sldId id="498" r:id="rId25"/>
    <p:sldId id="499" r:id="rId26"/>
    <p:sldId id="425" r:id="rId27"/>
    <p:sldId id="500" r:id="rId28"/>
    <p:sldId id="501" r:id="rId29"/>
    <p:sldId id="502" r:id="rId30"/>
    <p:sldId id="504" r:id="rId31"/>
    <p:sldId id="505" r:id="rId32"/>
    <p:sldId id="506" r:id="rId33"/>
    <p:sldId id="443" r:id="rId34"/>
    <p:sldId id="444" r:id="rId35"/>
    <p:sldId id="448" r:id="rId36"/>
    <p:sldId id="450" r:id="rId37"/>
    <p:sldId id="451" r:id="rId38"/>
    <p:sldId id="446" r:id="rId39"/>
    <p:sldId id="509" r:id="rId40"/>
    <p:sldId id="452" r:id="rId41"/>
    <p:sldId id="453" r:id="rId42"/>
    <p:sldId id="454" r:id="rId43"/>
    <p:sldId id="455" r:id="rId44"/>
    <p:sldId id="511" r:id="rId45"/>
    <p:sldId id="510" r:id="rId46"/>
    <p:sldId id="507" r:id="rId47"/>
    <p:sldId id="512" r:id="rId48"/>
    <p:sldId id="508" r:id="rId49"/>
    <p:sldId id="514" r:id="rId50"/>
    <p:sldId id="513" r:id="rId51"/>
    <p:sldId id="518" r:id="rId52"/>
    <p:sldId id="519" r:id="rId53"/>
    <p:sldId id="520" r:id="rId54"/>
    <p:sldId id="521" r:id="rId55"/>
    <p:sldId id="523" r:id="rId56"/>
    <p:sldId id="52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78B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8095" autoAdjust="0"/>
  </p:normalViewPr>
  <p:slideViewPr>
    <p:cSldViewPr>
      <p:cViewPr>
        <p:scale>
          <a:sx n="70" d="100"/>
          <a:sy n="70" d="100"/>
        </p:scale>
        <p:origin x="-12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14"/>
    </p:cViewPr>
  </p:sorterViewPr>
  <p:notesViewPr>
    <p:cSldViewPr>
      <p:cViewPr varScale="1">
        <p:scale>
          <a:sx n="58" d="100"/>
          <a:sy n="58" d="100"/>
        </p:scale>
        <p:origin x="-56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FB21A6-9FB9-471D-BC30-74848BDE2EE0}" type="datetimeFigureOut">
              <a:rPr lang="en-US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C8A75A-D6AF-409C-8850-14099C857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FFAAB-6E54-4974-90BC-0AAC6F3C807C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6A114-1842-46CC-80E9-1891A17A3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3780A-929B-400D-B0DA-BDC1FBEA56D4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E50C2-746E-4652-B030-C6C06F4C73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7745EB-CA6A-451C-83E0-ED920C4648E4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83760-AD63-49F9-957B-FF8618E43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C8048-81AD-4886-8691-7C966EE3F438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D349B-2471-4B5D-ABB1-B4E4E459EB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8056B-6D72-4BE7-A7ED-4F18AC15CABA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27130-F8C6-43B1-89A2-A60A9A0B9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04EBC-FC27-490F-B394-C2AD61CB194A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81B6D-F3D9-4FAC-BE12-05DFAF9EF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749D5-5EBA-4794-BD9E-D7E4B9F79F37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7163B-12E2-4265-B8E2-A050021867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A6C2F-6E1B-4D88-8BC7-205BDBF439E9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7EE4D-EB28-4C63-ABFC-404615ADB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721E-3F2E-43FF-9A3A-11348AED6327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BD0B8-52E1-4A93-8A69-34AFD06348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8E2C1-BD25-41B7-99C0-E8D2D0B71651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F6384-8C18-4BBB-A1CF-1CE5B043F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31F44-5101-45B0-AFAF-13E7FD19731F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F5F3C-1ABF-44E0-B2D2-8401D13E0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36F1D4-E2A7-47CF-A411-433AD224345D}" type="datetimeFigureOut">
              <a:rPr lang="en-US" smtClean="0"/>
              <a:pPr>
                <a:defRPr/>
              </a:pPr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C7EEF9-99EA-4023-82E5-C9806A9700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tterstock_194682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5486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b="1" dirty="0" smtClean="0">
                <a:latin typeface="Rockwell Extra Bold" pitchFamily="18" charset="0"/>
                <a:ea typeface="MS PGothic" pitchFamily="34" charset="-128"/>
              </a:rPr>
              <a:t>“The two most important days of your life are the day you’re born and the day you find out why….”</a:t>
            </a: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  <a:latin typeface="Rockwell Extra Bold" pitchFamily="18" charset="0"/>
              <a:ea typeface="MS PGothic" pitchFamily="34" charset="-128"/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  <a:latin typeface="Rockwell Extra Bold" pitchFamily="18" charset="0"/>
                <a:ea typeface="MS PGothic" pitchFamily="34" charset="-128"/>
              </a:rPr>
              <a:t>		Most people never see that second day</a:t>
            </a:r>
          </a:p>
          <a:p>
            <a:pPr defTabSz="457200"/>
            <a:endParaRPr lang="en-US" sz="2400" b="1" dirty="0" smtClean="0">
              <a:latin typeface="Rockwell Extra Bol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Two Little Tricks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>
                <a:solidFill>
                  <a:schemeClr val="tx2"/>
                </a:solidFill>
              </a:rPr>
              <a:t>Don’t be afraid of “NO CHANGE.” This is the correct answer </a:t>
            </a:r>
            <a:r>
              <a:rPr lang="en-US" b="1" i="1" u="sng" dirty="0">
                <a:solidFill>
                  <a:schemeClr val="tx2"/>
                </a:solidFill>
              </a:rPr>
              <a:t>25% of the </a:t>
            </a:r>
            <a:r>
              <a:rPr lang="en-US" b="1" i="1" u="sng" dirty="0" smtClean="0">
                <a:solidFill>
                  <a:schemeClr val="tx2"/>
                </a:solidFill>
              </a:rPr>
              <a:t>time</a:t>
            </a:r>
          </a:p>
          <a:p>
            <a:pPr lvl="0"/>
            <a:endParaRPr lang="en-US" dirty="0"/>
          </a:p>
          <a:p>
            <a:pPr lvl="0"/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If “OMIT THE UNDERLINED PORTION” is an answer choice, there’s a </a:t>
            </a:r>
            <a:r>
              <a:rPr lang="en-US" b="1" i="1" u="sng" dirty="0">
                <a:solidFill>
                  <a:schemeClr val="accent4">
                    <a:lumMod val="50000"/>
                  </a:schemeClr>
                </a:solidFill>
              </a:rPr>
              <a:t>50% chance 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that’s the answer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81000" y="27749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400" b="1" dirty="0" smtClean="0">
                <a:latin typeface="Arial "/>
                <a:ea typeface="Arial "/>
                <a:cs typeface="Times New Roman" pitchFamily="18" charset="0"/>
              </a:rPr>
              <a:t>What clues do the answer choices provide?</a:t>
            </a:r>
            <a:endParaRPr lang="en-US" altLang="ja-JP" sz="24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362200" y="35052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A…has</a:t>
            </a:r>
            <a:r>
              <a:rPr lang="en-US" sz="2400" dirty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are</a:t>
            </a:r>
            <a:r>
              <a:rPr lang="en-US" sz="2400" dirty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/>
            </a:r>
            <a:br>
              <a:rPr lang="en-US" sz="2400" dirty="0">
                <a:latin typeface="Arial "/>
                <a:ea typeface="Arial "/>
                <a:cs typeface="Times New Roman" pitchFamily="18" charset="0"/>
              </a:rPr>
            </a:br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has 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had</a:t>
            </a:r>
            <a:r>
              <a:rPr lang="en-US" sz="2400" dirty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/>
            </a:r>
            <a:br>
              <a:rPr lang="en-US" sz="2400" dirty="0">
                <a:latin typeface="Arial "/>
                <a:ea typeface="Arial "/>
                <a:cs typeface="Times New Roman" pitchFamily="18" charset="0"/>
              </a:rPr>
            </a:br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is 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having</a:t>
            </a:r>
            <a:r>
              <a:rPr lang="en-US" sz="2400" dirty="0">
                <a:latin typeface="Times New Roman" pitchFamily="18" charset="0"/>
                <a:ea typeface="Arial "/>
                <a:cs typeface="Times New Roman" pitchFamily="18" charset="0"/>
              </a:rPr>
              <a:t>…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/>
            </a:r>
            <a:br>
              <a:rPr lang="en-US" sz="2400" dirty="0">
                <a:latin typeface="Arial "/>
                <a:ea typeface="Arial "/>
                <a:cs typeface="Times New Roman" pitchFamily="18" charset="0"/>
              </a:rPr>
            </a:br>
            <a:endParaRPr lang="en-US" sz="24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57200" y="266095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What if you </a:t>
            </a:r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Don</a:t>
            </a:r>
            <a:r>
              <a:rPr lang="en-US" altLang="ja-JP" sz="3600" b="1" dirty="0" smtClean="0">
                <a:latin typeface="Times New Roman" pitchFamily="18" charset="0"/>
                <a:ea typeface="Arial "/>
                <a:cs typeface="Times New Roman" pitchFamily="18" charset="0"/>
              </a:rPr>
              <a:t>’</a:t>
            </a:r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t </a:t>
            </a:r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S</a:t>
            </a:r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pot </a:t>
            </a:r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the </a:t>
            </a:r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Error</a:t>
            </a:r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?</a:t>
            </a:r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 b="1" dirty="0" smtClean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Use the answer choices as your clues!</a:t>
            </a:r>
            <a:endParaRPr lang="en-US" altLang="ja-JP" sz="2400" dirty="0">
              <a:solidFill>
                <a:srgbClr val="0070C0"/>
              </a:solidFill>
              <a:latin typeface="Arial "/>
              <a:ea typeface="Arial "/>
              <a:cs typeface="MS PMincho" pitchFamily="18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09600" y="457200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Sentence Construction</a:t>
            </a:r>
          </a:p>
          <a:p>
            <a:r>
              <a:rPr lang="en-US" altLang="ja-JP" sz="3200" dirty="0" smtClean="0">
                <a:latin typeface="Arial "/>
                <a:ea typeface="Arial "/>
                <a:cs typeface="Times New Roman" pitchFamily="18" charset="0"/>
              </a:rPr>
              <a:t>Sentence construction errors include the following topics…</a:t>
            </a:r>
          </a:p>
          <a:p>
            <a:endParaRPr lang="en-US" altLang="ja-JP" sz="3600" b="1" dirty="0" smtClean="0">
              <a:latin typeface="Arial "/>
              <a:ea typeface="Arial 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Fragments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Run-ons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Comma Splices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Misplaced Modifiers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Nonparallel Structure</a:t>
            </a:r>
          </a:p>
          <a:p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5800" y="137160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Arial "/>
              <a:ea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28600" y="381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Arial "/>
                <a:cs typeface="Times New Roman" pitchFamily="18" charset="0"/>
              </a:rPr>
              <a:t>Cut out the Fat!</a:t>
            </a:r>
            <a:endParaRPr lang="en-US" altLang="ja-JP" sz="36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3716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 "/>
                <a:ea typeface="Arial "/>
                <a:cs typeface="Times New Roman" pitchFamily="18" charset="0"/>
              </a:rPr>
              <a:t>Error ID sentences will often contain unnecessary words or phrases that are meant to confuse and distract you and cause you to not see the error.  </a:t>
            </a:r>
          </a:p>
          <a:p>
            <a:endParaRPr lang="en-US" sz="2400">
              <a:latin typeface="Arial "/>
              <a:ea typeface="Arial "/>
              <a:cs typeface="Times New Roman" pitchFamily="18" charset="0"/>
            </a:endParaRPr>
          </a:p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As you read the sentence, cross out any </a:t>
            </a:r>
            <a:r>
              <a:rPr lang="en-US" sz="2400">
                <a:latin typeface="Times New Roman" pitchFamily="18" charset="0"/>
                <a:ea typeface="Arial "/>
                <a:cs typeface="Times New Roman" pitchFamily="18" charset="0"/>
              </a:rPr>
              <a:t>“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fatty</a:t>
            </a:r>
            <a:r>
              <a:rPr lang="en-US" sz="2400">
                <a:latin typeface="Times New Roman" pitchFamily="18" charset="0"/>
                <a:ea typeface="Arial "/>
                <a:cs typeface="Times New Roman" pitchFamily="18" charset="0"/>
              </a:rPr>
              <a:t>”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 or unneeded phrases.</a:t>
            </a:r>
            <a:r>
              <a:rPr lang="en-US">
                <a:latin typeface="Times New Roman" pitchFamily="18" charset="0"/>
                <a:ea typeface="Arial "/>
                <a:cs typeface="Times New Roman" pitchFamily="18" charset="0"/>
              </a:rPr>
              <a:t>  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1000" y="41910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A </a:t>
            </a:r>
            <a:r>
              <a:rPr lang="en-US" sz="2400" b="1">
                <a:latin typeface="Arial "/>
                <a:ea typeface="Arial "/>
                <a:cs typeface="Times New Roman" pitchFamily="18" charset="0"/>
              </a:rPr>
              <a:t>prepositional phrase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 is anything that goes in the phrase:</a:t>
            </a:r>
            <a:r>
              <a:rPr lang="en-US" sz="2400">
                <a:latin typeface="Times New Roman" pitchFamily="18" charset="0"/>
                <a:ea typeface="Arial "/>
                <a:cs typeface="Times New Roman" pitchFamily="18" charset="0"/>
              </a:rPr>
              <a:t> 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828800" y="5562600"/>
            <a:ext cx="528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"/>
                <a:ea typeface="Arial "/>
                <a:cs typeface="Times New Roman" pitchFamily="18" charset="0"/>
              </a:rPr>
              <a:t>The bird flew</a:t>
            </a:r>
            <a:r>
              <a:rPr lang="en-US" sz="3200" u="sng">
                <a:latin typeface="Arial "/>
                <a:ea typeface="Arial "/>
                <a:cs typeface="Times New Roman" pitchFamily="18" charset="0"/>
              </a:rPr>
              <a:t>         </a:t>
            </a:r>
            <a:r>
              <a:rPr lang="en-US" sz="3200">
                <a:latin typeface="Arial "/>
                <a:ea typeface="Arial "/>
                <a:cs typeface="Times New Roman" pitchFamily="18" charset="0"/>
              </a:rPr>
              <a:t>the cloud.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4572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  <a:ea typeface="Arial "/>
                <a:cs typeface="Times New Roman" pitchFamily="18" charset="0"/>
              </a:rPr>
              <a:t>Fatty Phrases:</a:t>
            </a:r>
            <a:endParaRPr lang="en-US" sz="36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685800" y="1970088"/>
            <a:ext cx="7620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Dr. Phil, </a:t>
            </a:r>
            <a:r>
              <a:rPr lang="en-US" altLang="ja-JP" sz="2400" b="1" i="1">
                <a:solidFill>
                  <a:schemeClr val="accent2"/>
                </a:solidFill>
                <a:latin typeface="Arial "/>
                <a:ea typeface="Arial "/>
                <a:cs typeface="Times New Roman" pitchFamily="18" charset="0"/>
              </a:rPr>
              <a:t>an English scholar and author of many books</a:t>
            </a:r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, went for a run with his new puppy</a:t>
            </a:r>
            <a:r>
              <a:rPr lang="en-US" altLang="ja-JP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  <a:endParaRPr lang="en-US" altLang="ja-JP">
              <a:latin typeface="Times New Roman" pitchFamily="18" charset="0"/>
              <a:cs typeface="Times New Roman" pitchFamily="18" charset="0"/>
            </a:endParaRPr>
          </a:p>
          <a:p>
            <a:pPr indent="457200" eaLnBrk="0" hangingPunct="0"/>
            <a:endParaRPr lang="en-US" altLang="ja-JP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33400" y="4343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A </a:t>
            </a:r>
            <a:r>
              <a:rPr lang="en-US" sz="2400" b="1">
                <a:latin typeface="Arial "/>
                <a:ea typeface="Arial "/>
                <a:cs typeface="Times New Roman" pitchFamily="18" charset="0"/>
              </a:rPr>
              <a:t>prepositional phrase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 is anything that goes in the phrase:</a:t>
            </a:r>
            <a:r>
              <a:rPr lang="en-US" sz="2400">
                <a:latin typeface="Times New Roman" pitchFamily="18" charset="0"/>
                <a:ea typeface="Arial "/>
                <a:cs typeface="Times New Roman" pitchFamily="18" charset="0"/>
              </a:rPr>
              <a:t> </a:t>
            </a: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2133600" y="5715000"/>
            <a:ext cx="528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The bird flew</a:t>
            </a:r>
            <a:r>
              <a:rPr lang="en-US" sz="3200" u="sng"/>
              <a:t>         </a:t>
            </a:r>
            <a:r>
              <a:rPr lang="en-US" sz="3200"/>
              <a:t>the cloud.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09600" y="3505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Prepositional phrases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609600" y="1295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Comma Phrases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81000" y="519113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Arial "/>
                <a:cs typeface="Times New Roman" pitchFamily="18" charset="0"/>
              </a:rPr>
              <a:t>Sentence Structure:</a:t>
            </a:r>
            <a:endParaRPr lang="en-US" altLang="ja-JP" sz="36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57200" y="1565275"/>
            <a:ext cx="81534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743200" algn="ctr"/>
              </a:tabLst>
            </a:pPr>
            <a:r>
              <a:rPr lang="en-US" altLang="ja-JP" sz="3200" b="1">
                <a:latin typeface="Arial "/>
                <a:ea typeface="Arial "/>
                <a:cs typeface="Times New Roman" pitchFamily="18" charset="0"/>
              </a:rPr>
              <a:t>Clauses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743200" algn="ctr"/>
              </a:tabLst>
            </a:pP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  <a:p>
            <a:pPr eaLnBrk="0" hangingPunct="0">
              <a:tabLst>
                <a:tab pos="457200" algn="l"/>
                <a:tab pos="914400" algn="l"/>
                <a:tab pos="1371600" algn="l"/>
                <a:tab pos="1828800" algn="l"/>
                <a:tab pos="2743200" algn="ctr"/>
              </a:tabLst>
            </a:pPr>
            <a:r>
              <a:rPr lang="en-US" altLang="ja-JP" sz="2400" u="sng">
                <a:latin typeface="Arial "/>
                <a:ea typeface="Arial "/>
                <a:cs typeface="Times New Roman" pitchFamily="18" charset="0"/>
              </a:rPr>
              <a:t>Independent Clauses</a:t>
            </a:r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 (main) - Can stand on their own as sentences, every sentence 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must have at least one.</a:t>
            </a:r>
          </a:p>
          <a:p>
            <a:pPr eaLnBrk="0" hangingPunct="0">
              <a:tabLst>
                <a:tab pos="457200" algn="l"/>
                <a:tab pos="914400" algn="l"/>
                <a:tab pos="1371600" algn="l"/>
                <a:tab pos="1828800" algn="l"/>
                <a:tab pos="2743200" algn="ctr"/>
              </a:tabLst>
            </a:pPr>
            <a:r>
              <a:rPr lang="en-US" altLang="ja-JP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57200" y="352425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200" b="1">
                <a:latin typeface="Arial "/>
                <a:ea typeface="Arial "/>
                <a:cs typeface="Times New Roman" pitchFamily="18" charset="0"/>
              </a:rPr>
              <a:t>Independent Clauses Errors:</a:t>
            </a:r>
            <a:endParaRPr lang="en-US" altLang="ja-JP" sz="32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371600" y="1447800"/>
            <a:ext cx="460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"/>
                <a:ea typeface="Arial "/>
                <a:cs typeface="Arial "/>
              </a:rPr>
              <a:t>1. </a:t>
            </a:r>
            <a:r>
              <a:rPr lang="en-US" sz="3200" u="sng">
                <a:latin typeface="Arial "/>
                <a:ea typeface="Arial "/>
                <a:cs typeface="Arial "/>
              </a:rPr>
              <a:t>The Run-on Sentence</a:t>
            </a:r>
            <a:endParaRPr lang="en-US" sz="3200">
              <a:latin typeface="Arial "/>
              <a:ea typeface="Arial "/>
              <a:cs typeface="Arial 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Tim wanted to go to the mall he wanted to see a movie.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371600" y="39624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 "/>
                <a:ea typeface="Arial "/>
                <a:cs typeface="Times New Roman" pitchFamily="18" charset="0"/>
              </a:rPr>
              <a:t>2. </a:t>
            </a:r>
            <a:r>
              <a:rPr lang="en-US" sz="3200" b="1" u="sng" dirty="0">
                <a:solidFill>
                  <a:srgbClr val="00B050"/>
                </a:solidFill>
                <a:latin typeface="Arial "/>
                <a:ea typeface="Arial "/>
                <a:cs typeface="Times New Roman" pitchFamily="18" charset="0"/>
              </a:rPr>
              <a:t>The Comma Splice</a:t>
            </a:r>
            <a:endParaRPr lang="en-US" sz="3200" b="1" dirty="0">
              <a:solidFill>
                <a:srgbClr val="00B050"/>
              </a:solidFill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5334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Tim wanted to go to the mall, he wanted to see a movie.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"/>
                <a:ea typeface="Arial "/>
                <a:cs typeface="Times New Roman" pitchFamily="18" charset="0"/>
              </a:rPr>
              <a:t>Comma and Clauses Practice</a:t>
            </a:r>
          </a:p>
          <a:p>
            <a:endParaRPr lang="en-US" sz="3200" b="1" dirty="0" smtClean="0">
              <a:latin typeface="Arial "/>
              <a:cs typeface="Times New Roman" pitchFamily="18" charset="0"/>
            </a:endParaRPr>
          </a:p>
          <a:p>
            <a:r>
              <a:rPr lang="en-US" sz="2800" dirty="0" smtClean="0"/>
              <a:t>1. Pollack’s most intriguing impressionist works have been produced at his garden in </a:t>
            </a:r>
            <a:r>
              <a:rPr lang="en-US" sz="2800" u="sng" dirty="0" smtClean="0"/>
              <a:t>Madrid, he moved there</a:t>
            </a:r>
            <a:r>
              <a:rPr lang="en-US" sz="2800" dirty="0" smtClean="0"/>
              <a:t> from his native France in the 1890s.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A. Madrid, he moved there </a:t>
            </a:r>
            <a:br>
              <a:rPr lang="en-US" sz="2800" dirty="0" smtClean="0"/>
            </a:br>
            <a:r>
              <a:rPr lang="en-US" sz="2800" dirty="0" smtClean="0"/>
              <a:t>B. Madrid; he moved there</a:t>
            </a:r>
            <a:br>
              <a:rPr lang="en-US" sz="2800" dirty="0" smtClean="0"/>
            </a:br>
            <a:r>
              <a:rPr lang="en-US" sz="2800" dirty="0" smtClean="0"/>
              <a:t>C. Madrid, but he moved there </a:t>
            </a:r>
            <a:br>
              <a:rPr lang="en-US" sz="2800" dirty="0" smtClean="0"/>
            </a:br>
            <a:r>
              <a:rPr lang="en-US" sz="2800" dirty="0" smtClean="0"/>
              <a:t>D. Madrid and he moved there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"/>
                <a:ea typeface="Arial "/>
                <a:cs typeface="Times New Roman" pitchFamily="18" charset="0"/>
              </a:rPr>
              <a:t>Subordinate Clauses</a:t>
            </a:r>
          </a:p>
          <a:p>
            <a:endParaRPr lang="en-US" u="sng" dirty="0" smtClean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b="1" i="1" u="sng" dirty="0" smtClean="0">
                <a:latin typeface="Arial "/>
                <a:ea typeface="Arial "/>
                <a:cs typeface="Times New Roman" pitchFamily="18" charset="0"/>
              </a:rPr>
              <a:t>Dependent Clauses</a:t>
            </a:r>
            <a:r>
              <a:rPr lang="en-US" b="1" i="1" dirty="0" smtClean="0">
                <a:latin typeface="Arial "/>
                <a:ea typeface="Arial "/>
                <a:cs typeface="Times New Roman" pitchFamily="18" charset="0"/>
              </a:rPr>
              <a:t> </a:t>
            </a:r>
            <a:r>
              <a:rPr lang="en-US" dirty="0" smtClean="0">
                <a:latin typeface="Arial "/>
                <a:ea typeface="Arial "/>
                <a:cs typeface="Times New Roman" pitchFamily="18" charset="0"/>
              </a:rPr>
              <a:t>(Subordinate) </a:t>
            </a:r>
            <a:r>
              <a:rPr lang="en-US" dirty="0" smtClean="0">
                <a:latin typeface="Times New Roman" pitchFamily="18" charset="0"/>
                <a:ea typeface="Arial "/>
                <a:cs typeface="Times New Roman" pitchFamily="18" charset="0"/>
              </a:rPr>
              <a:t>–</a:t>
            </a:r>
            <a:r>
              <a:rPr lang="en-US" dirty="0" smtClean="0">
                <a:latin typeface="Arial "/>
                <a:ea typeface="Arial "/>
                <a:cs typeface="Times New Roman" pitchFamily="18" charset="0"/>
              </a:rPr>
              <a:t> cannot stand alone, needs to be joined to an independent clause</a:t>
            </a:r>
          </a:p>
          <a:p>
            <a:endParaRPr lang="en-US" dirty="0" smtClean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u="sng" dirty="0" smtClean="0"/>
              <a:t>The Fragment: 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Ex: When the customers entered the store, much to their confusion, and following the sale.</a:t>
            </a:r>
          </a:p>
          <a:p>
            <a:endParaRPr lang="en-US" dirty="0">
              <a:latin typeface="Arial "/>
              <a:ea typeface="Arial 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533400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bride and groom drove away in their car.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guests ran behind it, screaming and laughing.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A. No change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B. While the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C. During which the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D. The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hutterstock_138891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57200" y="533400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Dream </a:t>
            </a:r>
            <a:r>
              <a:rPr lang="en-US" sz="5400" b="1" i="1" dirty="0" smtClean="0">
                <a:solidFill>
                  <a:srgbClr val="FFFFFF"/>
                </a:solidFill>
              </a:rPr>
              <a:t>BIG</a:t>
            </a:r>
          </a:p>
          <a:p>
            <a:endParaRPr lang="en-US" sz="5400" dirty="0" smtClean="0">
              <a:solidFill>
                <a:srgbClr val="FFFFFF"/>
              </a:solidFill>
            </a:endParaRPr>
          </a:p>
          <a:p>
            <a:r>
              <a:rPr lang="en-US" sz="5400" dirty="0" smtClean="0">
                <a:solidFill>
                  <a:srgbClr val="FFFFFF"/>
                </a:solidFill>
              </a:rPr>
              <a:t>Aim </a:t>
            </a:r>
            <a:r>
              <a:rPr lang="en-US" sz="5400" b="1" i="1" dirty="0" smtClean="0">
                <a:solidFill>
                  <a:srgbClr val="FFFFFF"/>
                </a:solidFill>
              </a:rPr>
              <a:t>HIGH</a:t>
            </a:r>
            <a:r>
              <a:rPr lang="en-US" sz="5400" dirty="0" smtClean="0">
                <a:solidFill>
                  <a:srgbClr val="FFFFFF"/>
                </a:solidFill>
              </a:rPr>
              <a:t/>
            </a:r>
            <a:br>
              <a:rPr lang="en-US" sz="5400" dirty="0" smtClean="0">
                <a:solidFill>
                  <a:srgbClr val="FFFFFF"/>
                </a:solidFill>
              </a:rPr>
            </a:br>
            <a:r>
              <a:rPr lang="en-US" sz="5400" dirty="0" smtClean="0">
                <a:solidFill>
                  <a:srgbClr val="FFFFFF"/>
                </a:solidFill>
              </a:rPr>
              <a:t/>
            </a:r>
            <a:br>
              <a:rPr lang="en-US" sz="5400" dirty="0" smtClean="0">
                <a:solidFill>
                  <a:srgbClr val="FFFFFF"/>
                </a:solidFill>
              </a:rPr>
            </a:br>
            <a:r>
              <a:rPr lang="en-US" sz="5400" dirty="0" smtClean="0">
                <a:solidFill>
                  <a:srgbClr val="FFFFFF"/>
                </a:solidFill>
              </a:rPr>
              <a:t>NO Excuses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04800" y="671513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Arial "/>
                <a:cs typeface="Times New Roman" pitchFamily="18" charset="0"/>
              </a:rPr>
              <a:t>Verbs:</a:t>
            </a:r>
            <a:endParaRPr lang="en-US" altLang="ja-JP" sz="36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33400" y="16002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Arial "/>
                <a:ea typeface="Arial "/>
                <a:cs typeface="Times New Roman" pitchFamily="18" charset="0"/>
              </a:rPr>
              <a:t>Verb errors will be tested in three ways: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990600" y="2819400"/>
            <a:ext cx="6096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    Subject-Verb </a:t>
            </a:r>
            <a:r>
              <a:rPr lang="en-US" altLang="ja-JP" sz="3200" b="1" dirty="0" smtClean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Agreement</a:t>
            </a:r>
            <a:endParaRPr lang="en-US" altLang="ja-JP" sz="3200" b="1" dirty="0">
              <a:solidFill>
                <a:srgbClr val="0070C0"/>
              </a:solidFill>
              <a:latin typeface="Arial "/>
              <a:ea typeface="Arial 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    </a:t>
            </a:r>
            <a:r>
              <a:rPr lang="en-US" altLang="ja-JP" sz="3200" b="1" dirty="0" smtClean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Parallelism</a:t>
            </a:r>
            <a:endParaRPr lang="en-US" altLang="ja-JP" sz="3200" b="1" dirty="0">
              <a:solidFill>
                <a:srgbClr val="0070C0"/>
              </a:solidFill>
              <a:latin typeface="Arial "/>
              <a:ea typeface="Arial "/>
              <a:cs typeface="Times New Roman" pitchFamily="18" charset="0"/>
            </a:endParaRPr>
          </a:p>
          <a:p>
            <a:pPr marL="514350" indent="-514350" eaLnBrk="0" hangingPunct="0">
              <a:buFont typeface="+mj-lt"/>
              <a:buAutoNum type="arabicPeriod"/>
            </a:pPr>
            <a:r>
              <a:rPr lang="en-US" altLang="ja-JP" sz="3200" b="1" dirty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    Tense</a:t>
            </a:r>
          </a:p>
          <a:p>
            <a:pPr eaLnBrk="0" hangingPunct="0"/>
            <a:endParaRPr lang="en-US" altLang="ja-JP" sz="3200" dirty="0">
              <a:latin typeface="Arial "/>
              <a:ea typeface="Arial "/>
              <a:cs typeface="MS PMincho" pitchFamily="18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04800" y="304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Singular or </a:t>
            </a:r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Plural</a:t>
            </a:r>
            <a:endParaRPr lang="en-US" altLang="ja-JP" sz="3600" b="1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1000" y="16764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>
                <a:latin typeface="Arial "/>
                <a:ea typeface="Arial "/>
                <a:cs typeface="Arial "/>
              </a:rPr>
              <a:t>Collective </a:t>
            </a:r>
            <a:r>
              <a:rPr lang="en-US" sz="3200" b="1" u="sng" dirty="0" smtClean="0">
                <a:latin typeface="Arial "/>
                <a:ea typeface="Arial "/>
                <a:cs typeface="Arial "/>
              </a:rPr>
              <a:t>Nouns</a:t>
            </a:r>
            <a:endParaRPr lang="en-US" sz="3200" dirty="0">
              <a:latin typeface="Arial "/>
              <a:ea typeface="Arial "/>
              <a:cs typeface="Arial 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533400" y="2700338"/>
            <a:ext cx="3124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The team </a:t>
            </a:r>
            <a:r>
              <a:rPr lang="en-US" altLang="ja-JP" sz="2400" i="1">
                <a:latin typeface="Arial "/>
                <a:ea typeface="Arial "/>
                <a:cs typeface="Times New Roman" pitchFamily="18" charset="0"/>
              </a:rPr>
              <a:t>is</a:t>
            </a: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The family </a:t>
            </a:r>
            <a:r>
              <a:rPr lang="en-US" altLang="ja-JP" sz="2400" i="1">
                <a:latin typeface="Arial "/>
                <a:ea typeface="Arial "/>
                <a:cs typeface="Times New Roman" pitchFamily="18" charset="0"/>
              </a:rPr>
              <a:t>is</a:t>
            </a: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The group </a:t>
            </a:r>
            <a:r>
              <a:rPr lang="en-US" altLang="ja-JP" sz="2400" i="1">
                <a:latin typeface="Arial "/>
                <a:ea typeface="Arial "/>
                <a:cs typeface="Times New Roman" pitchFamily="18" charset="0"/>
              </a:rPr>
              <a:t>is</a:t>
            </a: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The country </a:t>
            </a:r>
            <a:r>
              <a:rPr lang="en-US" altLang="ja-JP" sz="2400" i="1">
                <a:latin typeface="Arial "/>
                <a:ea typeface="Arial "/>
                <a:cs typeface="Times New Roman" pitchFamily="18" charset="0"/>
              </a:rPr>
              <a:t>is</a:t>
            </a: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The jury </a:t>
            </a:r>
            <a:r>
              <a:rPr lang="en-US" altLang="ja-JP" sz="2400" i="1">
                <a:latin typeface="Arial "/>
                <a:ea typeface="Arial "/>
                <a:cs typeface="Times New Roman" pitchFamily="18" charset="0"/>
              </a:rPr>
              <a:t>is</a:t>
            </a: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Arial "/>
                <a:cs typeface="Times New Roman" pitchFamily="18" charset="0"/>
              </a:rPr>
              <a:t>The audience </a:t>
            </a:r>
            <a:r>
              <a:rPr lang="en-US" altLang="ja-JP" sz="2400" i="1">
                <a:latin typeface="Arial "/>
                <a:ea typeface="Arial "/>
                <a:cs typeface="Times New Roman" pitchFamily="18" charset="0"/>
              </a:rPr>
              <a:t>is</a:t>
            </a:r>
            <a:endParaRPr lang="en-US" altLang="ja-JP" sz="24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4724400" y="1673731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3200" b="1" u="sng" dirty="0">
                <a:latin typeface="Arial "/>
                <a:ea typeface="Arial "/>
                <a:cs typeface="Times New Roman" pitchFamily="18" charset="0"/>
              </a:rPr>
              <a:t>Collective </a:t>
            </a:r>
            <a:r>
              <a:rPr lang="en-US" altLang="ja-JP" sz="3200" b="1" u="sng" dirty="0" smtClean="0">
                <a:latin typeface="Arial "/>
                <a:ea typeface="Arial "/>
                <a:cs typeface="Times New Roman" pitchFamily="18" charset="0"/>
              </a:rPr>
              <a:t>Pronouns</a:t>
            </a:r>
            <a:endParaRPr lang="en-US" altLang="ja-JP" sz="32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5791200" y="2667000"/>
            <a:ext cx="2438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Everyone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Anyone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Each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None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Either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Neither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  <a:p>
            <a:r>
              <a:rPr lang="en-US" altLang="ja-JP" sz="2400" b="1" dirty="0">
                <a:solidFill>
                  <a:srgbClr val="0070C0"/>
                </a:solidFill>
                <a:ea typeface="MS PGothic" pitchFamily="34" charset="-128"/>
              </a:rPr>
              <a:t>No one </a:t>
            </a:r>
            <a:r>
              <a:rPr lang="en-US" altLang="ja-JP" sz="2400" b="1" i="1" dirty="0">
                <a:solidFill>
                  <a:srgbClr val="0070C0"/>
                </a:solidFill>
                <a:ea typeface="MS PGothic" pitchFamily="34" charset="-128"/>
              </a:rPr>
              <a:t>is</a:t>
            </a:r>
            <a:endParaRPr lang="en-US" altLang="ja-JP" sz="2400" b="1" dirty="0">
              <a:solidFill>
                <a:srgbClr val="0070C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And/Or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 Drill: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MS Mincho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i="1" dirty="0" smtClean="0">
              <a:ea typeface="MS Mincho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MS Mincho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400" b="1" i="1" dirty="0" smtClean="0">
              <a:ea typeface="MS Mincho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MS Mincho" pitchFamily="49" charset="-128"/>
              </a:rPr>
              <a:t>The cheerleaders or the football team </a:t>
            </a:r>
            <a:r>
              <a:rPr kumimoji="0" lang="en-US" altLang="ja-JP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MS Mincho" pitchFamily="49" charset="-128"/>
              </a:rPr>
              <a:t>is/are</a:t>
            </a: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MS Mincho" pitchFamily="49" charset="-128"/>
              </a:rPr>
              <a:t> getting off the bus.</a:t>
            </a:r>
            <a:endParaRPr lang="en-US" altLang="ja-JP" sz="3200" b="1" dirty="0">
              <a:solidFill>
                <a:srgbClr val="002060"/>
              </a:solidFill>
              <a:ea typeface="MS Mincho" pitchFamily="49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MS Mincho" pitchFamily="49" charset="-128"/>
              </a:rPr>
              <a:t>2. The football team or the cheerleaders </a:t>
            </a:r>
            <a:r>
              <a:rPr kumimoji="0" lang="en-US" altLang="ja-JP" sz="32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MS Mincho" pitchFamily="49" charset="-128"/>
              </a:rPr>
              <a:t>is/are</a:t>
            </a: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MS Mincho" pitchFamily="49" charset="-128"/>
              </a:rPr>
              <a:t> getting off the bus</a:t>
            </a:r>
            <a:r>
              <a:rPr kumimoji="0" lang="en-US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. </a:t>
            </a:r>
            <a:endParaRPr kumimoji="0" lang="en-US" altLang="ja-JP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1430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400" b="1" i="1" dirty="0">
                <a:solidFill>
                  <a:schemeClr val="accent3">
                    <a:lumMod val="50000"/>
                  </a:schemeClr>
                </a:solidFill>
                <a:latin typeface="Arial "/>
                <a:ea typeface="Arial "/>
                <a:cs typeface="Times New Roman" pitchFamily="18" charset="0"/>
              </a:rPr>
              <a:t>Subjects joined by and are plural</a:t>
            </a:r>
            <a:r>
              <a:rPr lang="en-US" altLang="ja-JP" sz="2400" i="1" dirty="0">
                <a:solidFill>
                  <a:schemeClr val="accent3">
                    <a:lumMod val="50000"/>
                  </a:schemeClr>
                </a:solidFill>
                <a:latin typeface="Arial "/>
                <a:ea typeface="Arial "/>
                <a:cs typeface="Times New Roman" pitchFamily="18" charset="0"/>
              </a:rPr>
              <a:t>: </a:t>
            </a:r>
            <a:endParaRPr lang="en-US" altLang="ja-JP" sz="2400" i="1" dirty="0">
              <a:latin typeface="Arial "/>
              <a:ea typeface="Arial "/>
              <a:cs typeface="Times New Roman" pitchFamily="18" charset="0"/>
            </a:endParaRPr>
          </a:p>
          <a:p>
            <a:endParaRPr lang="en-US" altLang="ja-JP" sz="2400" dirty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altLang="ja-JP" sz="2400" b="1" i="1" dirty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Nouns that are joined by or can be either singular or plural.</a:t>
            </a:r>
            <a:r>
              <a:rPr lang="en-US" altLang="ja-JP" sz="2400" dirty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04800" y="5207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 u="sng">
                <a:latin typeface="Arial "/>
                <a:ea typeface="Arial "/>
                <a:cs typeface="Times New Roman" pitchFamily="18" charset="0"/>
              </a:rPr>
              <a:t>Parallelism:</a:t>
            </a:r>
            <a:endParaRPr lang="en-US" altLang="ja-JP" sz="36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81000" y="13716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Parallelism simply means that all the verbs in a given sentence must be in the same form.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3400" y="5334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"/>
                <a:ea typeface="Arial "/>
                <a:cs typeface="Arial "/>
              </a:rPr>
              <a:t>Tense</a:t>
            </a:r>
            <a:r>
              <a:rPr lang="en-US" sz="3600">
                <a:latin typeface="Arial "/>
                <a:ea typeface="Arial "/>
                <a:cs typeface="Arial "/>
              </a:rPr>
              <a:t>: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9600" y="16764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Verbs come in many different tenses. You must  ensure that the correct tense is being used throughout the sentence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5800" y="32004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Often, you will be given clues as to what the proper tense for the sentence should be.</a:t>
            </a:r>
            <a:r>
              <a:rPr lang="en-US">
                <a:latin typeface="Times New Roman" pitchFamily="18" charset="0"/>
                <a:ea typeface="Arial 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457200" y="60711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Verb Tense Example</a:t>
            </a:r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20. By next month Ms. Jones </a:t>
            </a:r>
            <a:r>
              <a:rPr lang="en-US" sz="2400" u="sng" dirty="0" smtClean="0"/>
              <a:t>will be Mayor of Tallahassee</a:t>
            </a:r>
            <a:r>
              <a:rPr lang="en-US" sz="2400" dirty="0" smtClean="0"/>
              <a:t> for two years.</a:t>
            </a:r>
          </a:p>
          <a:p>
            <a:endParaRPr lang="en-US" sz="2400" dirty="0" smtClean="0"/>
          </a:p>
          <a:p>
            <a:r>
              <a:rPr lang="en-US" sz="2400" dirty="0" smtClean="0"/>
              <a:t>A. will be Mayor of Tallahassee </a:t>
            </a:r>
            <a:br>
              <a:rPr lang="en-US" sz="2400" dirty="0" smtClean="0"/>
            </a:br>
            <a:r>
              <a:rPr lang="en-US" sz="2400" dirty="0" smtClean="0"/>
              <a:t>B. will have been Mayor of Tallahassee</a:t>
            </a:r>
            <a:r>
              <a:rPr lang="en-US" sz="2400" b="1" dirty="0" smtClean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C. will be mayor of Tallahassee </a:t>
            </a:r>
            <a:br>
              <a:rPr lang="en-US" sz="2400" dirty="0" smtClean="0"/>
            </a:br>
            <a:r>
              <a:rPr lang="en-US" sz="2400" dirty="0" smtClean="0"/>
              <a:t>D. could have been mayor of Tallahassee</a:t>
            </a:r>
          </a:p>
          <a:p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33400"/>
            <a:ext cx="4371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 "/>
                <a:ea typeface="Arial "/>
                <a:cs typeface="Times New Roman" pitchFamily="18" charset="0"/>
              </a:rPr>
              <a:t>Noun Agreement</a:t>
            </a:r>
            <a:endParaRPr lang="en-US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2954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When you see an underlined noun in the error ID section, check to make sure it agrees with the other nouns in the sentence.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85800" y="2835533"/>
            <a:ext cx="70768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7</a:t>
            </a:r>
            <a:r>
              <a:rPr kumimoji="0" lang="en-US" altLang="ja-JP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. Many students </a:t>
            </a:r>
            <a:r>
              <a:rPr kumimoji="0" lang="en-US" altLang="ja-JP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suffer from a guilty conscience 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immediately after cheating on a difficult final exam.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lang="en-US" sz="2400" dirty="0" smtClean="0"/>
              <a:t>A. suffer from a guilty conscience </a:t>
            </a:r>
            <a:br>
              <a:rPr lang="en-US" sz="2400" dirty="0" smtClean="0"/>
            </a:br>
            <a:r>
              <a:rPr lang="en-US" sz="2400" dirty="0" smtClean="0"/>
              <a:t>B. suffer from a guilty conscience</a:t>
            </a:r>
            <a:br>
              <a:rPr lang="en-US" sz="2400" dirty="0" smtClean="0"/>
            </a:br>
            <a:r>
              <a:rPr lang="en-US" sz="2400" dirty="0" smtClean="0"/>
              <a:t>C. suffer from guilty conscience’s</a:t>
            </a:r>
            <a:br>
              <a:rPr lang="en-US" sz="2400" dirty="0" smtClean="0"/>
            </a:br>
            <a:r>
              <a:rPr lang="en-US" sz="2400" dirty="0" smtClean="0"/>
              <a:t>D. suffer from guilty consciences</a:t>
            </a:r>
            <a:endParaRPr kumimoji="0" lang="en-US" altLang="ja-JP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381000" y="3810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Pronouns:</a:t>
            </a:r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57200" y="1219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Arial "/>
                <a:ea typeface="Arial "/>
                <a:cs typeface="Times New Roman" pitchFamily="18" charset="0"/>
              </a:rPr>
              <a:t>The ACT usually </a:t>
            </a:r>
            <a:r>
              <a:rPr lang="en-US" sz="2400" b="1" dirty="0">
                <a:latin typeface="Arial "/>
                <a:ea typeface="Arial "/>
                <a:cs typeface="Times New Roman" pitchFamily="18" charset="0"/>
              </a:rPr>
              <a:t>tests three things when it comes to pronouns: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533400" y="2286000"/>
            <a:ext cx="411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Arial "/>
                <a:ea typeface="Arial "/>
                <a:cs typeface="Times New Roman" pitchFamily="18" charset="0"/>
              </a:rPr>
              <a:t>1</a:t>
            </a:r>
            <a:r>
              <a:rPr lang="en-US" sz="2800" b="1" i="1" dirty="0">
                <a:solidFill>
                  <a:srgbClr val="C00000"/>
                </a:solidFill>
                <a:latin typeface="Arial "/>
                <a:ea typeface="Arial "/>
                <a:cs typeface="Times New Roman" pitchFamily="18" charset="0"/>
              </a:rPr>
              <a:t>. Agreement</a:t>
            </a:r>
          </a:p>
          <a:p>
            <a:r>
              <a:rPr lang="en-US" sz="2800" b="1" i="1" dirty="0" smtClean="0">
                <a:solidFill>
                  <a:srgbClr val="00B050"/>
                </a:solidFill>
                <a:latin typeface="Arial "/>
                <a:ea typeface="Arial 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00B050"/>
                </a:solidFill>
                <a:latin typeface="Arial "/>
                <a:ea typeface="Arial "/>
                <a:cs typeface="Times New Roman" pitchFamily="18" charset="0"/>
              </a:rPr>
              <a:t>. Ambiguity</a:t>
            </a:r>
          </a:p>
          <a:p>
            <a:r>
              <a:rPr lang="en-US" sz="2800" b="1" i="1" dirty="0" smtClean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3</a:t>
            </a:r>
            <a:r>
              <a:rPr lang="en-US" sz="2800" b="1" i="1" dirty="0">
                <a:solidFill>
                  <a:srgbClr val="0070C0"/>
                </a:solidFill>
                <a:latin typeface="Arial "/>
                <a:ea typeface="Arial "/>
                <a:cs typeface="Times New Roman" pitchFamily="18" charset="0"/>
              </a:rPr>
              <a:t>. Case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81000" y="30231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3600" b="1" dirty="0" smtClean="0">
                <a:latin typeface="Arial "/>
                <a:ea typeface="MS Mincho" pitchFamily="49" charset="-128"/>
                <a:cs typeface="Times New Roman" pitchFamily="18" charset="0"/>
              </a:rPr>
              <a:t>Pronoun Agreement</a:t>
            </a:r>
            <a:r>
              <a:rPr lang="en-US" altLang="ja-JP" sz="3600" b="1" dirty="0">
                <a:latin typeface="Arial "/>
                <a:ea typeface="MS Mincho" pitchFamily="49" charset="-128"/>
                <a:cs typeface="Times New Roman" pitchFamily="18" charset="0"/>
              </a:rPr>
              <a:t>:</a:t>
            </a:r>
            <a:endParaRPr lang="en-US" altLang="ja-JP" sz="3600" dirty="0">
              <a:latin typeface="Arial 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1000" y="10668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As with many other parts of speech, pronouns must agree with the nouns that they stand for.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1336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sports book </a:t>
            </a:r>
            <a:r>
              <a:rPr lang="en-US" sz="2800" u="sng" dirty="0" smtClean="0"/>
              <a:t>earns most of their money</a:t>
            </a:r>
            <a:r>
              <a:rPr lang="en-US" sz="2800" dirty="0" smtClean="0"/>
              <a:t> from the commission taken on each bet, not on the bets themselves.</a:t>
            </a:r>
          </a:p>
          <a:p>
            <a:endParaRPr lang="en-US" sz="2800" dirty="0" smtClean="0"/>
          </a:p>
          <a:p>
            <a:r>
              <a:rPr lang="en-US" sz="2800" dirty="0" smtClean="0"/>
              <a:t>11. A. earn most of their money</a:t>
            </a:r>
          </a:p>
          <a:p>
            <a:r>
              <a:rPr lang="en-US" sz="2800" dirty="0" smtClean="0"/>
              <a:t>B. earn most of it’s money</a:t>
            </a:r>
          </a:p>
          <a:p>
            <a:r>
              <a:rPr lang="en-US" sz="2800" dirty="0" smtClean="0"/>
              <a:t>C. earns most of its money </a:t>
            </a:r>
            <a:br>
              <a:rPr lang="en-US" sz="2800" dirty="0" smtClean="0"/>
            </a:br>
            <a:r>
              <a:rPr lang="en-US" sz="2800" dirty="0" smtClean="0"/>
              <a:t>D. are earning most of their money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81000" y="3810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Ambiguity:</a:t>
            </a:r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1000" y="12192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On the </a:t>
            </a:r>
            <a:r>
              <a:rPr lang="en-US" sz="2400" dirty="0" smtClean="0">
                <a:latin typeface="Arial "/>
                <a:ea typeface="Arial "/>
                <a:cs typeface="Times New Roman" pitchFamily="18" charset="0"/>
              </a:rPr>
              <a:t>ACT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, if you are ever confused about who or what the pronoun is referring to, it</a:t>
            </a:r>
            <a:r>
              <a:rPr lang="en-US" sz="2400" dirty="0">
                <a:latin typeface="Times New Roman" pitchFamily="18" charset="0"/>
                <a:ea typeface="Arial "/>
                <a:cs typeface="Times New Roman" pitchFamily="18" charset="0"/>
              </a:rPr>
              <a:t>’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s wrong!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1000" y="2895600"/>
            <a:ext cx="8229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>
                <a:latin typeface="Arial "/>
                <a:ea typeface="Arial "/>
                <a:cs typeface="Times New Roman" pitchFamily="18" charset="0"/>
              </a:rPr>
              <a:t>Example:</a:t>
            </a:r>
            <a:r>
              <a:rPr lang="en-US" sz="3200" dirty="0">
                <a:latin typeface="Arial "/>
                <a:ea typeface="Arial "/>
                <a:cs typeface="Times New Roman" pitchFamily="18" charset="0"/>
              </a:rPr>
              <a:t> </a:t>
            </a:r>
          </a:p>
          <a:p>
            <a:endParaRPr lang="en-US" sz="3200" dirty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sz="3200" dirty="0">
                <a:latin typeface="Arial "/>
                <a:ea typeface="Arial "/>
                <a:cs typeface="Times New Roman" pitchFamily="18" charset="0"/>
              </a:rPr>
              <a:t>After looking over the paint samples, Jim agreed with Cody that </a:t>
            </a:r>
            <a:r>
              <a:rPr lang="en-US" sz="3200" b="1" i="1" dirty="0">
                <a:solidFill>
                  <a:schemeClr val="accent2"/>
                </a:solidFill>
                <a:latin typeface="Arial "/>
                <a:ea typeface="Arial "/>
                <a:cs typeface="Times New Roman" pitchFamily="18" charset="0"/>
              </a:rPr>
              <a:t>his</a:t>
            </a:r>
            <a:r>
              <a:rPr lang="en-US" sz="3200" dirty="0">
                <a:latin typeface="Arial "/>
                <a:ea typeface="Arial "/>
                <a:cs typeface="Times New Roman" pitchFamily="18" charset="0"/>
              </a:rPr>
              <a:t> truck should be painted white.</a:t>
            </a:r>
            <a:r>
              <a:rPr lang="en-US" dirty="0">
                <a:latin typeface="Times New Roman" pitchFamily="18" charset="0"/>
                <a:ea typeface="Arial 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ST_Logo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0"/>
            <a:ext cx="26192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b="1" dirty="0" smtClean="0"/>
              <a:t>ACT English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609600" y="304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Arial "/>
                <a:cs typeface="Times New Roman" pitchFamily="18" charset="0"/>
              </a:rPr>
              <a:t>Case:</a:t>
            </a:r>
            <a:endParaRPr lang="en-US" altLang="ja-JP" sz="36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Pronouns come in two cases, </a:t>
            </a:r>
            <a:r>
              <a:rPr lang="en-US" sz="2400" b="1" i="1">
                <a:solidFill>
                  <a:schemeClr val="accent2"/>
                </a:solidFill>
                <a:latin typeface="Arial "/>
                <a:ea typeface="Arial "/>
                <a:cs typeface="Times New Roman" pitchFamily="18" charset="0"/>
              </a:rPr>
              <a:t>subject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 pronouns and </a:t>
            </a:r>
            <a:r>
              <a:rPr lang="en-US" sz="2400" b="1" i="1">
                <a:solidFill>
                  <a:schemeClr val="accent2"/>
                </a:solidFill>
                <a:latin typeface="Arial "/>
                <a:ea typeface="Arial "/>
                <a:cs typeface="Times New Roman" pitchFamily="18" charset="0"/>
              </a:rPr>
              <a:t>object</a:t>
            </a:r>
            <a:r>
              <a:rPr lang="en-US" sz="2400">
                <a:latin typeface="Arial "/>
                <a:ea typeface="Arial "/>
                <a:cs typeface="Times New Roman" pitchFamily="18" charset="0"/>
              </a:rPr>
              <a:t> pronouns.  </a:t>
            </a:r>
          </a:p>
          <a:p>
            <a:endParaRPr lang="en-US" sz="2400">
              <a:latin typeface="Arial "/>
              <a:ea typeface="Arial "/>
              <a:cs typeface="Times New Roman" pitchFamily="18" charset="0"/>
            </a:endParaRPr>
          </a:p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Subject pronouns refer to subjects that perform the action of the sentence.  </a:t>
            </a:r>
          </a:p>
          <a:p>
            <a:endParaRPr lang="en-US" sz="2400">
              <a:latin typeface="Arial "/>
              <a:ea typeface="Arial "/>
              <a:cs typeface="Times New Roman" pitchFamily="18" charset="0"/>
            </a:endParaRPr>
          </a:p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Object pronouns refer to the person or thing that receives the action.  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152400" y="2894013"/>
            <a:ext cx="89916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u="sng">
                <a:latin typeface="Arial "/>
                <a:ea typeface="Arial "/>
                <a:cs typeface="Times New Roman" pitchFamily="18" charset="0"/>
              </a:rPr>
              <a:t>Subject Pronouns</a:t>
            </a:r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:					</a:t>
            </a:r>
            <a:r>
              <a:rPr lang="en-US" altLang="ja-JP" u="sng">
                <a:latin typeface="Arial "/>
                <a:ea typeface="Arial "/>
                <a:cs typeface="Times New Roman" pitchFamily="18" charset="0"/>
              </a:rPr>
              <a:t>Object Pronouns</a:t>
            </a:r>
            <a:endParaRPr lang="en-US" altLang="ja-JP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 b="1">
                <a:latin typeface="Arial "/>
                <a:ea typeface="Arial "/>
                <a:cs typeface="Times New Roman" pitchFamily="18" charset="0"/>
              </a:rPr>
              <a:t>Singular					     	Singular</a:t>
            </a:r>
            <a:endParaRPr lang="en-US" altLang="ja-JP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He 						           	Him</a:t>
            </a: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She						           	Her	</a:t>
            </a: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It							 Whom										</a:t>
            </a:r>
          </a:p>
          <a:p>
            <a:pPr eaLnBrk="0" hangingPunct="0"/>
            <a:r>
              <a:rPr lang="en-US" altLang="ja-JP" b="1">
                <a:latin typeface="Arial "/>
                <a:ea typeface="Arial "/>
                <a:cs typeface="Times New Roman" pitchFamily="18" charset="0"/>
              </a:rPr>
              <a:t>Plural						       	Plural</a:t>
            </a:r>
            <a:endParaRPr lang="en-US" altLang="ja-JP">
              <a:latin typeface="Arial "/>
              <a:ea typeface="Arial "/>
              <a:cs typeface="Times New Roman" pitchFamily="18" charset="0"/>
            </a:endParaRP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We						         	You</a:t>
            </a: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They						           	Us</a:t>
            </a: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You						         	Them</a:t>
            </a:r>
          </a:p>
          <a:p>
            <a:pPr eaLnBrk="0" hangingPunct="0"/>
            <a:r>
              <a:rPr lang="en-US" altLang="ja-JP">
                <a:latin typeface="Arial "/>
                <a:ea typeface="Arial "/>
                <a:cs typeface="Times New Roman" pitchFamily="18" charset="0"/>
              </a:rPr>
              <a:t>Who						        	Whom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2286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200" b="1">
                <a:latin typeface="Arial "/>
                <a:ea typeface="Arial "/>
                <a:cs typeface="Times New Roman" pitchFamily="18" charset="0"/>
              </a:rPr>
              <a:t>Subject Pronouns</a:t>
            </a:r>
            <a:endParaRPr lang="en-US" altLang="ja-JP" sz="3200">
              <a:latin typeface="Arial "/>
              <a:ea typeface="Arial "/>
              <a:cs typeface="MS PMincho" pitchFamily="18" charset="-128"/>
            </a:endParaRPr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>
            <a:off x="1600200" y="11430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2971800" y="2209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3200" b="1" i="1">
                <a:solidFill>
                  <a:schemeClr val="hlink"/>
                </a:solidFill>
                <a:latin typeface="Arial "/>
                <a:ea typeface="Arial "/>
                <a:cs typeface="Times New Roman" pitchFamily="18" charset="0"/>
              </a:rPr>
              <a:t>laughed at</a:t>
            </a:r>
          </a:p>
        </p:txBody>
      </p:sp>
      <p:sp>
        <p:nvSpPr>
          <p:cNvPr id="48134" name="Line 3"/>
          <p:cNvSpPr>
            <a:spLocks noChangeShapeType="1"/>
          </p:cNvSpPr>
          <p:nvPr/>
        </p:nvSpPr>
        <p:spPr bwMode="auto">
          <a:xfrm>
            <a:off x="7086600" y="10668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51054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200" b="1">
                <a:latin typeface="Arial "/>
                <a:ea typeface="Arial "/>
                <a:cs typeface="Times New Roman" pitchFamily="18" charset="0"/>
              </a:rPr>
              <a:t>Object Pronouns</a:t>
            </a:r>
            <a:endParaRPr lang="en-US" altLang="ja-JP" sz="3200">
              <a:latin typeface="Arial "/>
              <a:ea typeface="Arial "/>
              <a:cs typeface="MS PMincho" pitchFamily="18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609600" y="381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 "/>
                <a:ea typeface="Arial "/>
                <a:cs typeface="Times New Roman" pitchFamily="18" charset="0"/>
              </a:rPr>
              <a:t>I vs. Me</a:t>
            </a:r>
            <a:endParaRPr lang="en-US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33400" y="1219200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If you are having trouble remembering when to use </a:t>
            </a:r>
            <a:r>
              <a:rPr lang="en-US" sz="2400" i="1" dirty="0">
                <a:latin typeface="Arial "/>
                <a:ea typeface="Arial "/>
                <a:cs typeface="Times New Roman" pitchFamily="18" charset="0"/>
              </a:rPr>
              <a:t>I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 (subject pronoun) or </a:t>
            </a:r>
            <a:r>
              <a:rPr lang="en-US" sz="2400" i="1" dirty="0">
                <a:latin typeface="Arial "/>
                <a:ea typeface="Arial "/>
                <a:cs typeface="Times New Roman" pitchFamily="18" charset="0"/>
              </a:rPr>
              <a:t>me</a:t>
            </a:r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 (object pronoun) it often helps to cut the fat.  </a:t>
            </a:r>
          </a:p>
          <a:p>
            <a:endParaRPr lang="en-US" sz="2400" dirty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In many cases this means removing the other person from the sentence. </a:t>
            </a:r>
          </a:p>
          <a:p>
            <a:endParaRPr lang="en-US" sz="2400" dirty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sz="2400" dirty="0">
                <a:latin typeface="Arial "/>
                <a:ea typeface="Arial "/>
                <a:cs typeface="Times New Roman" pitchFamily="18" charset="0"/>
              </a:rPr>
              <a:t>Think about who is performing the action in the sentence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04800" y="5508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200" b="1">
                <a:latin typeface="Arial "/>
                <a:ea typeface="Arial "/>
                <a:cs typeface="Times New Roman" pitchFamily="18" charset="0"/>
              </a:rPr>
              <a:t>Preposition Use:</a:t>
            </a:r>
            <a:endParaRPr lang="en-US" altLang="ja-JP" sz="320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33400" y="15240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ea typeface="Arial "/>
                <a:cs typeface="Times New Roman" pitchFamily="18" charset="0"/>
              </a:rPr>
              <a:t>Remember that prepositions are any words that fit in the phrase: 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524000" y="2819400"/>
            <a:ext cx="6407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"/>
                <a:ea typeface="Arial "/>
                <a:cs typeface="Times New Roman" pitchFamily="18" charset="0"/>
              </a:rPr>
              <a:t>The bird flew</a:t>
            </a:r>
            <a:r>
              <a:rPr lang="en-US" sz="3200" u="sng">
                <a:latin typeface="Arial "/>
                <a:ea typeface="Arial "/>
                <a:cs typeface="Times New Roman" pitchFamily="18" charset="0"/>
              </a:rPr>
              <a:t>                   </a:t>
            </a:r>
            <a:r>
              <a:rPr lang="en-US" sz="3200">
                <a:latin typeface="Arial "/>
                <a:ea typeface="Arial "/>
                <a:cs typeface="Times New Roman" pitchFamily="18" charset="0"/>
              </a:rPr>
              <a:t>the cloud.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Other Grammar Errors</a:t>
            </a:r>
            <a:endParaRPr lang="en-US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562600" cy="2590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MS PGothic" pitchFamily="34" charset="-128"/>
              </a:rPr>
              <a:t>Diction Errors</a:t>
            </a:r>
          </a:p>
          <a:p>
            <a:pPr eaLnBrk="1" hangingPunct="1"/>
            <a:r>
              <a:rPr lang="en-US" altLang="ja-JP" dirty="0" smtClean="0">
                <a:ea typeface="MS PGothic" pitchFamily="34" charset="-128"/>
              </a:rPr>
              <a:t>Faulty Comparisons</a:t>
            </a:r>
          </a:p>
          <a:p>
            <a:pPr eaLnBrk="1" hangingPunct="1"/>
            <a:r>
              <a:rPr lang="en-US" altLang="ja-JP" dirty="0" smtClean="0">
                <a:ea typeface="MS PGothic" pitchFamily="34" charset="-128"/>
              </a:rPr>
              <a:t>Modifier Errors</a:t>
            </a:r>
          </a:p>
          <a:p>
            <a:pPr eaLnBrk="1" hangingPunct="1"/>
            <a:r>
              <a:rPr lang="en-US" altLang="ja-JP" dirty="0" smtClean="0">
                <a:ea typeface="MS PGothic" pitchFamily="34" charset="-128"/>
              </a:rPr>
              <a:t>Adjectives and Adverbs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304800" y="3048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 dirty="0">
                <a:latin typeface="Arial "/>
                <a:ea typeface="MS Mincho" pitchFamily="49" charset="-128"/>
                <a:cs typeface="Times New Roman" pitchFamily="18" charset="0"/>
              </a:rPr>
              <a:t>Diction Errors: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381000" y="1066800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 "/>
                <a:cs typeface="Times New Roman" pitchFamily="18" charset="0"/>
              </a:rPr>
              <a:t>Diction means word choice, and diction errors are often difficult to spot because the incorrect word and the correct word sound exactly the same.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066800" y="2971800"/>
            <a:ext cx="50292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en-US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"/>
                <a:ea typeface="MS Mincho" pitchFamily="49" charset="-128"/>
              </a:rPr>
              <a:t>Common Diction Errors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6825" algn="l"/>
              </a:tabLst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"/>
                <a:ea typeface="MS Mincho" pitchFamily="49" charset="-128"/>
              </a:rPr>
              <a:t>To/too/two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"/>
                <a:ea typeface="MS Mincho" pitchFamily="49" charset="-128"/>
              </a:rPr>
              <a:t>They’re/there/their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"/>
                <a:ea typeface="MS Mincho" pitchFamily="49" charset="-128"/>
              </a:rPr>
              <a:t>Your/you’re	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"/>
                <a:ea typeface="MS Mincho" pitchFamily="49" charset="-128"/>
              </a:rPr>
              <a:t>principal/principle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"/>
                <a:ea typeface="MS Mincho" pitchFamily="49" charset="-128"/>
              </a:rPr>
              <a:t>Accept/except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"/>
                <a:ea typeface="MS Mincho" pitchFamily="49" charset="-128"/>
              </a:rPr>
              <a:t>Affect/effect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81000"/>
          <a:ext cx="8229600" cy="6007837"/>
        </p:xfrm>
        <a:graphic>
          <a:graphicData uri="http://schemas.openxmlformats.org/drawingml/2006/table">
            <a:tbl>
              <a:tblPr/>
              <a:tblGrid>
                <a:gridCol w="3648375"/>
                <a:gridCol w="4581225"/>
              </a:tblGrid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Irritated-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Annoyed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Aggravated-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Made worse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Stationary-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Still, not moving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Stationery-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Specifically designed writing materials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Intelligent-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Smart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Intelligible-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Able to be understood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Illicit-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Illegal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Elicit-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To bring out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Proscribe-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Forbid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Prescribe-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To set down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Imminent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About to occur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Eminent-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At the forefront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Allusion-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A reference, often in literature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Illusion-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Trick 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Perspective-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viewpoint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Prospective-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possible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Conscious-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Aware, awake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Conscience-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Inner sense of morals or ethics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Elude-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Evade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Allude-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To refer to 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Compliment-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To praise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Complement-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Something added to help make whole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Veracious-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Truthful or honest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 "/>
                          <a:ea typeface="MS Mincho"/>
                        </a:rPr>
                        <a:t>Voracious-</a:t>
                      </a:r>
                      <a:endParaRPr lang="en-US" sz="1600" dirty="0">
                        <a:solidFill>
                          <a:srgbClr val="C00000"/>
                        </a:solidFill>
                        <a:latin typeface="Arial "/>
                        <a:ea typeface="MS Minch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"/>
                          <a:ea typeface="MS Mincho"/>
                        </a:rPr>
                        <a:t>Insatiable, hungry</a:t>
                      </a:r>
                    </a:p>
                  </a:txBody>
                  <a:tcPr marL="61949" marR="61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304800" y="3810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MS Mincho" pitchFamily="49" charset="-128"/>
                <a:cs typeface="Times New Roman" pitchFamily="18" charset="0"/>
              </a:rPr>
              <a:t>The Faulty Comparison: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457200" y="12954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cs typeface="Times New Roman" pitchFamily="18" charset="0"/>
              </a:rPr>
              <a:t>When you are comparing things, make sure that they can actually be compared.  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609600" y="25146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 "/>
                <a:cs typeface="Times New Roman" pitchFamily="18" charset="0"/>
              </a:rPr>
              <a:t>Ex: </a:t>
            </a:r>
            <a:r>
              <a:rPr lang="en-US" sz="3200" b="1" i="1">
                <a:latin typeface="Arial "/>
                <a:cs typeface="Times New Roman" pitchFamily="18" charset="0"/>
              </a:rPr>
              <a:t>Marc goes to Quiznos because the sandwiches are better than Subway.</a:t>
            </a:r>
            <a:endParaRPr lang="en-US" sz="3200" b="1">
              <a:latin typeface="Arial "/>
              <a:cs typeface="Times New Roman" pitchFamily="18" charset="0"/>
            </a:endParaRPr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609600" y="3567113"/>
            <a:ext cx="685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ja-JP" sz="3200">
              <a:latin typeface="Arial "/>
              <a:ea typeface="MS Mincho" pitchFamily="49" charset="-128"/>
              <a:cs typeface="Times New Roman" pitchFamily="18" charset="0"/>
            </a:endParaRPr>
          </a:p>
          <a:p>
            <a:r>
              <a:rPr lang="en-US" altLang="ja-JP" sz="3200">
                <a:latin typeface="Arial "/>
                <a:ea typeface="MS Mincho" pitchFamily="49" charset="-128"/>
                <a:cs typeface="Times New Roman" pitchFamily="18" charset="0"/>
              </a:rPr>
              <a:t>What is actually being compared in this sentence?</a:t>
            </a:r>
          </a:p>
          <a:p>
            <a:endParaRPr lang="en-US" altLang="ja-JP" sz="3200">
              <a:latin typeface="Arial "/>
              <a:ea typeface="MS Mincho" pitchFamily="49" charset="-128"/>
              <a:cs typeface="Times New Roman" pitchFamily="18" charset="0"/>
            </a:endParaRPr>
          </a:p>
          <a:p>
            <a:r>
              <a:rPr lang="en-US" altLang="ja-JP" sz="3200">
                <a:latin typeface="Arial "/>
                <a:ea typeface="MS Mincho" pitchFamily="49" charset="-128"/>
                <a:cs typeface="Times New Roman" pitchFamily="18" charset="0"/>
              </a:rPr>
              <a:t>What should be compared?</a:t>
            </a:r>
            <a:endParaRPr lang="en-US" altLang="ja-JP" sz="3200">
              <a:latin typeface="Arial "/>
              <a:cs typeface="Times New Roman" pitchFamily="18" charset="0"/>
            </a:endParaRPr>
          </a:p>
          <a:p>
            <a:pPr eaLnBrk="0" hangingPunct="0"/>
            <a:endParaRPr lang="en-US" altLang="ja-JP" sz="3200">
              <a:latin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304800" y="304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MS Mincho" pitchFamily="49" charset="-128"/>
                <a:cs typeface="Times New Roman" pitchFamily="18" charset="0"/>
              </a:rPr>
              <a:t>Comparing Groups:</a:t>
            </a:r>
            <a:endParaRPr lang="en-US" altLang="ja-JP" sz="3600">
              <a:latin typeface="Arial 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533400" y="1219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cs typeface="Times New Roman" pitchFamily="18" charset="0"/>
              </a:rPr>
              <a:t>When you are comparing a number of people or things, the comparison word differs depending on how many people or things you are talking about.  </a:t>
            </a:r>
          </a:p>
        </p:txBody>
      </p:sp>
      <p:graphicFrame>
        <p:nvGraphicFramePr>
          <p:cNvPr id="62492" name="Group 28"/>
          <p:cNvGraphicFramePr>
            <a:graphicFrameLocks noGrp="1"/>
          </p:cNvGraphicFramePr>
          <p:nvPr/>
        </p:nvGraphicFramePr>
        <p:xfrm>
          <a:off x="1447800" y="2514600"/>
          <a:ext cx="6248400" cy="3785616"/>
        </p:xfrm>
        <a:graphic>
          <a:graphicData uri="http://schemas.openxmlformats.org/drawingml/2006/table">
            <a:tbl>
              <a:tblPr/>
              <a:tblGrid>
                <a:gridCol w="3124200"/>
                <a:gridCol w="3124200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Two People or Things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Three People or Things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Between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Between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you and me, Mom is a bad cook.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Among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is the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athlete among the three of us.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More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I like chicken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more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than I like steak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Most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Of all the dogs I know, Spike is the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most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smelly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Less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I am less likely to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lose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than you are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Least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Of all the people at the table, Sarah is the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least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intelligent.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Better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I am a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better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skateboarder than Kimberly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Tony is the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best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</a:rPr>
                        <a:t> skateboarder that I know.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381000" y="381000"/>
            <a:ext cx="83058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MS Mincho" pitchFamily="49" charset="-128"/>
                <a:cs typeface="Times New Roman" pitchFamily="18" charset="0"/>
              </a:rPr>
              <a:t>Many vs. Much and Less vs. Fewer:</a:t>
            </a:r>
          </a:p>
          <a:p>
            <a:pPr eaLnBrk="0" hangingPunct="0"/>
            <a:endParaRPr lang="en-US" altLang="ja-JP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A simple rule, if it CAN BE COUNTED you need to use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many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or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fewer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.  </a:t>
            </a:r>
          </a:p>
          <a:p>
            <a:pPr eaLnBrk="0" hangingPunct="0"/>
            <a:endParaRPr lang="en-US" altLang="ja-JP" sz="2400">
              <a:latin typeface="Arial 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If the amount CANNOT BE COUNTED, you need to use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much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or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less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eaLnBrk="0" hangingPunct="0"/>
            <a:endParaRPr lang="en-US" altLang="ja-JP" sz="2400">
              <a:latin typeface="Arial 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Ex: With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many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people working, there is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much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less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work.</a:t>
            </a:r>
          </a:p>
          <a:p>
            <a:pPr eaLnBrk="0" hangingPunct="0"/>
            <a:endParaRPr lang="en-US" altLang="ja-JP" sz="2400">
              <a:latin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If you eat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fewer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buffalo wings, you will use </a:t>
            </a:r>
            <a:r>
              <a:rPr lang="en-US" altLang="ja-JP" sz="2400" i="1">
                <a:latin typeface="Arial "/>
                <a:ea typeface="MS Mincho" pitchFamily="49" charset="-128"/>
                <a:cs typeface="Times New Roman" pitchFamily="18" charset="0"/>
              </a:rPr>
              <a:t>less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 ranch dressing.</a:t>
            </a:r>
            <a:endParaRPr lang="en-US" altLang="ja-JP" sz="2400">
              <a:latin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57400"/>
            <a:ext cx="8458200" cy="1981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7B9899"/>
                </a:solidFill>
              </a:rPr>
              <a:t>Section I:</a:t>
            </a:r>
            <a:br>
              <a:rPr lang="en-US" sz="4000" b="1" dirty="0" smtClean="0">
                <a:solidFill>
                  <a:srgbClr val="7B9899"/>
                </a:solidFill>
              </a:rPr>
            </a:br>
            <a:r>
              <a:rPr lang="en-US" sz="4000" b="1" dirty="0" smtClean="0">
                <a:solidFill>
                  <a:srgbClr val="7B9899"/>
                </a:solidFill>
              </a:rPr>
              <a:t>Intro to ACT English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1"/>
            <a:ext cx="80772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ja-JP" sz="3600" b="1" dirty="0" smtClean="0">
                <a:ea typeface="MS PGothic" pitchFamily="34" charset="-128"/>
              </a:rPr>
              <a:t>Faulty Comparison Example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400" dirty="0" smtClean="0">
              <a:ea typeface="MS PGothic" pitchFamily="34" charset="-128"/>
            </a:endParaRPr>
          </a:p>
          <a:p>
            <a:r>
              <a:rPr lang="en-US" sz="2400" dirty="0" smtClean="0"/>
              <a:t>8. After comparing my air conditioner with the one on sale, I decided that mine </a:t>
            </a:r>
            <a:r>
              <a:rPr lang="en-US" sz="2400" u="sng" dirty="0" smtClean="0"/>
              <a:t>was the most efficient.</a:t>
            </a:r>
          </a:p>
          <a:p>
            <a:endParaRPr lang="en-US" sz="2400" dirty="0" smtClean="0"/>
          </a:p>
          <a:p>
            <a:r>
              <a:rPr lang="en-US" sz="2400" dirty="0" smtClean="0"/>
              <a:t>A. was the most efficient. </a:t>
            </a:r>
            <a:br>
              <a:rPr lang="en-US" sz="2400" dirty="0" smtClean="0"/>
            </a:br>
            <a:r>
              <a:rPr lang="en-US" sz="2400" dirty="0" smtClean="0"/>
              <a:t>B. </a:t>
            </a:r>
            <a:r>
              <a:rPr lang="en-US" sz="2400" b="1" dirty="0" smtClean="0"/>
              <a:t>was the more efficient.</a:t>
            </a:r>
            <a:r>
              <a:rPr lang="en-US" sz="2400" dirty="0" smtClean="0"/>
              <a:t> </a:t>
            </a:r>
            <a:br>
              <a:rPr lang="en-US" sz="2400" dirty="0" smtClean="0"/>
            </a:br>
            <a:r>
              <a:rPr lang="en-US" sz="2400" dirty="0" smtClean="0"/>
              <a:t>C. was, by far the most efficient </a:t>
            </a:r>
            <a:br>
              <a:rPr lang="en-US" sz="2400" dirty="0" smtClean="0"/>
            </a:br>
            <a:r>
              <a:rPr lang="en-US" sz="2400" dirty="0" smtClean="0"/>
              <a:t>D. should be considered the most efficient.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dirty="0" smtClean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124200"/>
            <a:ext cx="7239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dirty="0" smtClean="0"/>
              <a:t>4. We spent Sunday afternoon </a:t>
            </a:r>
            <a:r>
              <a:rPr lang="en-US" sz="2400" u="sng" dirty="0" smtClean="0"/>
              <a:t>wandering aimless</a:t>
            </a:r>
            <a:r>
              <a:rPr lang="en-US" sz="2400" dirty="0" smtClean="0"/>
              <a:t> in the park.</a:t>
            </a:r>
          </a:p>
          <a:p>
            <a:r>
              <a:rPr lang="en-US" sz="2400" dirty="0" smtClean="0"/>
              <a:t>A. wandering aimless </a:t>
            </a:r>
            <a:br>
              <a:rPr lang="en-US" sz="2400" dirty="0" smtClean="0"/>
            </a:br>
            <a:r>
              <a:rPr lang="en-US" sz="2400" dirty="0" smtClean="0"/>
              <a:t>B. wandering aimlessly </a:t>
            </a:r>
            <a:br>
              <a:rPr lang="en-US" sz="2400" dirty="0" smtClean="0"/>
            </a:br>
            <a:r>
              <a:rPr lang="en-US" sz="2400" dirty="0" smtClean="0"/>
              <a:t>C. wandering in an aimless manner </a:t>
            </a:r>
            <a:br>
              <a:rPr lang="en-US" sz="2400" dirty="0" smtClean="0"/>
            </a:br>
            <a:r>
              <a:rPr lang="en-US" sz="2400" dirty="0" smtClean="0"/>
              <a:t>D. wandering almost aimlessly</a:t>
            </a:r>
          </a:p>
          <a:p>
            <a:endParaRPr lang="en-US" altLang="ja-JP" sz="2400" b="1" dirty="0">
              <a:latin typeface="Arial "/>
              <a:cs typeface="Times New Roman" pitchFamily="18" charset="0"/>
            </a:endParaRPr>
          </a:p>
        </p:txBody>
      </p:sp>
      <p:sp>
        <p:nvSpPr>
          <p:cNvPr id="63491" name="Rectangle 1"/>
          <p:cNvSpPr>
            <a:spLocks noChangeArrowheads="1"/>
          </p:cNvSpPr>
          <p:nvPr/>
        </p:nvSpPr>
        <p:spPr bwMode="auto">
          <a:xfrm>
            <a:off x="228600" y="228600"/>
            <a:ext cx="8001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>
                <a:latin typeface="Arial "/>
                <a:ea typeface="MS Mincho" pitchFamily="49" charset="-128"/>
                <a:cs typeface="Times New Roman" pitchFamily="18" charset="0"/>
              </a:rPr>
              <a:t>Adjectives and Adverbs:</a:t>
            </a:r>
            <a:endParaRPr lang="en-US" altLang="ja-JP" sz="2400">
              <a:latin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Adjectives modify nouns, while adverbs modify verbs, adjectives and other adverbs.  </a:t>
            </a:r>
          </a:p>
          <a:p>
            <a:pPr eaLnBrk="0" hangingPunct="0"/>
            <a:endParaRPr lang="en-US" altLang="ja-JP" sz="2400">
              <a:latin typeface="Arial "/>
              <a:ea typeface="MS Mincho" pitchFamily="49" charset="-128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Adverbs are typically easy to spot because they often end in </a:t>
            </a:r>
            <a:r>
              <a:rPr lang="en-US" altLang="ja-JP" sz="24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–</a:t>
            </a:r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ly.</a:t>
            </a:r>
            <a:r>
              <a:rPr lang="en-US" altLang="ja-JP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lang="en-US" altLang="ja-JP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" y="2286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 "/>
                <a:cs typeface="Times New Roman" pitchFamily="18" charset="0"/>
              </a:rPr>
              <a:t>Misplaced and Dangling Modifiers</a:t>
            </a:r>
            <a:endParaRPr lang="en-US" sz="3600">
              <a:latin typeface="Arial 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2400" y="1066800"/>
            <a:ext cx="8534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"/>
                <a:cs typeface="Times New Roman" pitchFamily="18" charset="0"/>
              </a:rPr>
              <a:t>Modifiers are misplaced if they do not actually refer to what they are modifying.  </a:t>
            </a:r>
          </a:p>
          <a:p>
            <a:endParaRPr lang="en-US" sz="2400">
              <a:latin typeface="Arial "/>
              <a:cs typeface="Times New Roman" pitchFamily="18" charset="0"/>
            </a:endParaRPr>
          </a:p>
          <a:p>
            <a:r>
              <a:rPr lang="en-US" sz="2400">
                <a:latin typeface="Arial "/>
                <a:cs typeface="Times New Roman" pitchFamily="18" charset="0"/>
              </a:rPr>
              <a:t>Modifiers are dangling if you are unsure of what they modify.</a:t>
            </a:r>
          </a:p>
          <a:p>
            <a:endParaRPr lang="en-US" sz="2400">
              <a:latin typeface="Arial "/>
              <a:cs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228600" y="3048000"/>
            <a:ext cx="8610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400" b="1" i="1">
                <a:solidFill>
                  <a:schemeClr val="accent2"/>
                </a:solidFill>
                <a:latin typeface="Arial "/>
                <a:ea typeface="MS Mincho" pitchFamily="49" charset="-128"/>
                <a:cs typeface="Times New Roman" pitchFamily="18" charset="0"/>
              </a:rPr>
              <a:t>Every time he urinates on the lawn, Alec praises his new dog by giving him a cookie.</a:t>
            </a:r>
            <a:r>
              <a:rPr lang="en-US" altLang="ja-JP" sz="2400" b="1">
                <a:solidFill>
                  <a:schemeClr val="accent2"/>
                </a:solidFill>
                <a:latin typeface="Arial "/>
                <a:ea typeface="MS Mincho" pitchFamily="49" charset="-128"/>
                <a:cs typeface="Times New Roman" pitchFamily="18" charset="0"/>
              </a:rPr>
              <a:t>  </a:t>
            </a:r>
          </a:p>
          <a:p>
            <a:endParaRPr lang="en-US" altLang="ja-JP" sz="2400">
              <a:latin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In this sentence, who is urinating on the lawn? </a:t>
            </a:r>
          </a:p>
          <a:p>
            <a:pPr eaLnBrk="0" hangingPunct="0"/>
            <a:endParaRPr lang="en-US" altLang="ja-JP" sz="2400">
              <a:latin typeface="Arial "/>
              <a:cs typeface="Times New Roman" pitchFamily="18" charset="0"/>
            </a:endParaRPr>
          </a:p>
          <a:p>
            <a:pPr eaLnBrk="0" hangingPunct="0"/>
            <a:r>
              <a:rPr lang="en-US" altLang="ja-JP" sz="2400">
                <a:latin typeface="Arial "/>
                <a:ea typeface="MS Mincho" pitchFamily="49" charset="-128"/>
                <a:cs typeface="Times New Roman" pitchFamily="18" charset="0"/>
              </a:rPr>
              <a:t>Watch out for sentences that start with a descriptive phrase, often this question will contain a misplaced or dangling modifier. </a:t>
            </a:r>
            <a:endParaRPr lang="en-US" altLang="ja-JP" sz="2400">
              <a:latin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15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Example</a:t>
            </a:r>
            <a:r>
              <a:rPr lang="en-US" sz="3200" b="1" dirty="0" smtClean="0"/>
              <a:t>:</a:t>
            </a:r>
          </a:p>
          <a:p>
            <a:pPr>
              <a:spcBef>
                <a:spcPct val="50000"/>
              </a:spcBef>
            </a:pPr>
            <a:endParaRPr lang="en-US" sz="3200" b="1" dirty="0" smtClean="0"/>
          </a:p>
          <a:p>
            <a:r>
              <a:rPr lang="en-US" sz="2800" dirty="0" smtClean="0"/>
              <a:t>Walking into the jewelry store, </a:t>
            </a:r>
            <a:r>
              <a:rPr lang="en-US" sz="2800" u="sng" dirty="0" smtClean="0"/>
              <a:t>Maritza’s necklace</a:t>
            </a:r>
            <a:endParaRPr lang="en-US" sz="2800" dirty="0" smtClean="0"/>
          </a:p>
          <a:p>
            <a:r>
              <a:rPr lang="en-US" sz="2800" u="sng" dirty="0" smtClean="0"/>
              <a:t>dropped into the gutter.</a:t>
            </a:r>
          </a:p>
          <a:p>
            <a:endParaRPr lang="en-US" sz="2800" dirty="0" smtClean="0"/>
          </a:p>
          <a:p>
            <a:r>
              <a:rPr lang="en-US" sz="2800" dirty="0" smtClean="0"/>
              <a:t>6. A. NO CHANGE</a:t>
            </a:r>
            <a:br>
              <a:rPr lang="en-US" sz="2800" dirty="0" smtClean="0"/>
            </a:br>
            <a:r>
              <a:rPr lang="en-US" sz="2800" dirty="0" smtClean="0"/>
              <a:t>B. Maritza’s necklace dropped in the gutter</a:t>
            </a:r>
            <a:br>
              <a:rPr lang="en-US" sz="2800" dirty="0" smtClean="0"/>
            </a:br>
            <a:r>
              <a:rPr lang="en-US" sz="2800" dirty="0" smtClean="0"/>
              <a:t>C. Maritza dropped her necklace in the water</a:t>
            </a:r>
            <a:br>
              <a:rPr lang="en-US" sz="2800" dirty="0" smtClean="0"/>
            </a:br>
            <a:r>
              <a:rPr lang="en-US" sz="2800" dirty="0" smtClean="0"/>
              <a:t>D. Maritza’s dropped necklace in the water</a:t>
            </a:r>
          </a:p>
          <a:p>
            <a:pPr>
              <a:spcBef>
                <a:spcPct val="50000"/>
              </a:spcBef>
            </a:pPr>
            <a:endParaRPr lang="en-US" sz="32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Shifts in Construction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these errors,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modifying phrase simply needs to be slightly moved.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Attempting to avoid the mud, I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carefully </a:t>
            </a:r>
            <a:r>
              <a:rPr lang="en-US" dirty="0">
                <a:latin typeface="Arial" pitchFamily="34" charset="0"/>
                <a:cs typeface="Arial" pitchFamily="34" charset="0"/>
              </a:rPr>
              <a:t>lost 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my balance and fell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7. F. NO CHANGE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G. (Place after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attempting)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dirty="0">
                <a:latin typeface="Arial" pitchFamily="34" charset="0"/>
                <a:cs typeface="Arial" pitchFamily="34" charset="0"/>
              </a:rPr>
              <a:t>. (place after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and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I. (place after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fell)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28600" y="609600"/>
            <a:ext cx="8077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Other Punctuation Errors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Semicolons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Dashes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Apostrophes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Colons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04800" y="60960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The Semicolon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A semicolon is used to link two complete sentences without a conjunction such as 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and or but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Example</a:t>
            </a: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: I’m going to the grocery store; I need to buy food for the party.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000" dirty="0">
              <a:ea typeface="MS Mincho" pitchFamily="49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MS Mincho" pitchFamily="49" charset="-128"/>
              </a:rPr>
              <a:t>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Example</a:t>
            </a: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</a:rPr>
              <a:t>: My road trip will take me to the following destinations: Istanbul, Turkey; Rome, Italy; Paris, France; and Berlin, Germany.</a:t>
            </a:r>
            <a:endParaRPr kumimoji="0" lang="en-US" altLang="ja-JP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28600" y="533400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Dashes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Dashes (-) separate a word or group of words from the rest of the sentence.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ea typeface="Calibri" pitchFamily="34" charset="0"/>
            </a:endParaRPr>
          </a:p>
          <a:p>
            <a:pPr eaLnBrk="0" hangingPunct="0"/>
            <a:r>
              <a:rPr lang="en-US" sz="2400" i="1" dirty="0" smtClean="0">
                <a:solidFill>
                  <a:srgbClr val="00B0F0"/>
                </a:solidFill>
              </a:rPr>
              <a:t>I tried to express my gratitude not that any words could be adequate but she just nodded and walked away.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How do you spot a dash error on the ACT?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the underlined portion of any of the answer choices contains a dash, compare the dash to the other punctuation marks.  Check the non-underlined portion of the passage for dashes that need to be paired.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381000" y="685800"/>
            <a:ext cx="83819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The Apostrophe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"/>
              <a:ea typeface="MS Mincho" pitchFamily="49" charset="-128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Apostrophes are used to signify possession or contraction.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The apostrophe is always placed at the spot where the letter(s) has been removed.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"/>
              <a:ea typeface="MS Mincho" pitchFamily="49" charset="-128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Example</a:t>
            </a: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: Don’t, let’s, wouldn’t…etc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"/>
              <a:ea typeface="MS Mincho" pitchFamily="49" charset="-128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The apostrophe is placed at the end of the subject’s name and then an </a:t>
            </a:r>
            <a:r>
              <a:rPr kumimoji="0" lang="en-US" altLang="ja-JP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s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 is added.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"/>
              <a:ea typeface="MS Mincho" pitchFamily="49" charset="-128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Example</a:t>
            </a:r>
            <a:r>
              <a:rPr kumimoji="0" lang="en-US" altLang="ja-JP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"/>
                <a:ea typeface="MS Mincho" pitchFamily="49" charset="-128"/>
                <a:sym typeface="Wingdings" pitchFamily="2" charset="2"/>
              </a:rPr>
              <a:t>: Jeff’s hat is very ugly. Sarah’s paper is quite interesting.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04800" y="4572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Its/It’s/Its’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It’s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 is or it has</a:t>
            </a:r>
            <a:endParaRPr kumimoji="0" lang="en-US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It’s been great talking with you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It’s really important to 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-possessive form of the word it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baby crawled around looking for its mother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Its’-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this isn’t a word at all! The ACT throws this word on there just to trip you up.  “Its’” is never correct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1600200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 "/>
                <a:ea typeface="Arial "/>
                <a:cs typeface="Times New Roman" pitchFamily="18" charset="0"/>
              </a:rPr>
              <a:t>45 Minutes for 75 Questions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Arial "/>
              <a:ea typeface="Arial 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 "/>
                <a:ea typeface="Arial "/>
                <a:cs typeface="Times New Roman" pitchFamily="18" charset="0"/>
              </a:rPr>
              <a:t>Questions will come from 5 “passages”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Arial "/>
              <a:ea typeface="Arial 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 "/>
                <a:ea typeface="Arial "/>
                <a:cs typeface="Times New Roman" pitchFamily="18" charset="0"/>
              </a:rPr>
              <a:t>Questions will test you on grammar, organization, style, etc..</a:t>
            </a:r>
            <a:endParaRPr lang="en-US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57200" y="3810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ACT English:</a:t>
            </a:r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57200" y="430888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Colons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Use a colon after a complete statement to introduce a list of related details.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Ex: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Joel just bought all the hiking supplies needed for our adventure: a sleeping bag, a backpack, and a pair of new boots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How do you spot colon errors on the ACT?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 the list introduced by an independent clause?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so, the colon is correct.  If not, the colon is probably wrong.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Rhetorical Skills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35 out of 75 English questions will test “rhetorical skills”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questions test style, strategy, organization, transitions, etc..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Strategy Questions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questions often test you on transitions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Often, these questions will  ask you  to improve the passage, rather than correct errors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Transitions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Three major types of transitions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Same Direction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of Direction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Cause and Effect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219200"/>
          <a:ext cx="7543800" cy="5398008"/>
        </p:xfrm>
        <a:graphic>
          <a:graphicData uri="http://schemas.openxmlformats.org/drawingml/2006/table">
            <a:tbl>
              <a:tblPr/>
              <a:tblGrid>
                <a:gridCol w="2587076"/>
                <a:gridCol w="2369648"/>
                <a:gridCol w="2587076"/>
              </a:tblGrid>
              <a:tr h="952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Same Direction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Cause and Effect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Change Direction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Therefore</a:t>
                      </a: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But 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Also</a:t>
                      </a: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Since</a:t>
                      </a: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Although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Further</a:t>
                      </a: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Because</a:t>
                      </a: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Yet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fact</a:t>
                      </a: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Rather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;/:</a:t>
                      </a: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Despite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 addition</a:t>
                      </a: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 contrast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However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Though</a:t>
                      </a:r>
                      <a:endPara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endParaRPr lang="en-US" sz="28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4711700" algn="l"/>
                        </a:tabLst>
                      </a:pPr>
                      <a:r>
                        <a:rPr lang="en-US" sz="28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Except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Transitions</a:t>
            </a:r>
            <a:endParaRPr lang="en-US" sz="32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Organization Questions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Question Type #1</a:t>
            </a:r>
            <a:r>
              <a:rPr lang="en-US" dirty="0" smtClean="0"/>
              <a:t>: </a:t>
            </a:r>
            <a:r>
              <a:rPr lang="en-US" i="1" dirty="0" smtClean="0"/>
              <a:t>Questions that ask you to check the placement of the underlined word(s), and possibly move it according to where or what it should modify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Question Type #2</a:t>
            </a:r>
            <a:r>
              <a:rPr lang="en-US" dirty="0" smtClean="0"/>
              <a:t>: </a:t>
            </a:r>
            <a:r>
              <a:rPr lang="en-US" i="1" dirty="0" smtClean="0"/>
              <a:t>Questions that ask you to reorder sentences within a paragraph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Question Type #3</a:t>
            </a:r>
            <a:r>
              <a:rPr lang="en-US" i="1" dirty="0" smtClean="0"/>
              <a:t>: Questions that ask you to reorder the paragraphs within the passage as a whole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Style Questions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Style questions test redundancy, overall tone, and suitability of words.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dirty="0">
                <a:latin typeface="Arial" pitchFamily="34" charset="0"/>
                <a:cs typeface="Arial" pitchFamily="34" charset="0"/>
              </a:rPr>
              <a:t>could also be questions that test wordiness, slang, or irrelevance.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dirty="0">
                <a:latin typeface="Arial" pitchFamily="34" charset="0"/>
                <a:cs typeface="Arial" pitchFamily="34" charset="0"/>
              </a:rPr>
              <a:t>aware that the ACT prefers as formal of English as possible.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Big 5 ACT English Topics</a:t>
            </a:r>
          </a:p>
          <a:p>
            <a:endParaRPr lang="en-US" sz="3600" b="1" dirty="0" smtClean="0"/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Punctuation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Grammar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Style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Sentence structure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600" dirty="0" smtClean="0"/>
              <a:t>Organization/Clarity</a:t>
            </a:r>
          </a:p>
          <a:p>
            <a:endParaRPr lang="en-US" sz="3600" b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57200" y="3810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Arial "/>
                <a:ea typeface="Arial "/>
                <a:cs typeface="Times New Roman" pitchFamily="18" charset="0"/>
              </a:rPr>
              <a:t>ACT English Tips</a:t>
            </a:r>
            <a:endParaRPr lang="en-US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4800" y="12954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Avoid the “Sounds Good Method”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Use the answer choices as clues to what is being tested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More than one error can be tested in the same question</a:t>
            </a:r>
          </a:p>
          <a:p>
            <a:pPr marL="342900" indent="-342900"/>
            <a:endParaRPr lang="en-US" sz="3200" dirty="0">
              <a:latin typeface="Arial "/>
              <a:ea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What’s wrong with the </a:t>
            </a:r>
            <a:r>
              <a:rPr lang="en-US" sz="6000" b="1" i="1" dirty="0" smtClean="0">
                <a:solidFill>
                  <a:srgbClr val="00B050"/>
                </a:solidFill>
              </a:rPr>
              <a:t>“Sounds Good Method?”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28600" y="53091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3600" b="1" dirty="0" smtClean="0">
                <a:latin typeface="Arial "/>
                <a:ea typeface="Arial "/>
                <a:cs typeface="Times New Roman" pitchFamily="18" charset="0"/>
              </a:rPr>
              <a:t>The WRONG ACT English Strategy</a:t>
            </a:r>
            <a:r>
              <a:rPr lang="en-US" altLang="ja-JP" sz="3600" b="1" dirty="0">
                <a:latin typeface="Arial "/>
                <a:ea typeface="Arial "/>
                <a:cs typeface="Times New Roman" pitchFamily="18" charset="0"/>
              </a:rPr>
              <a:t>:</a:t>
            </a:r>
            <a:endParaRPr lang="en-US" altLang="ja-JP" sz="3600" dirty="0">
              <a:latin typeface="Arial "/>
              <a:ea typeface="Arial "/>
              <a:cs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8600" y="1357313"/>
            <a:ext cx="8610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3200" dirty="0" smtClean="0">
                <a:latin typeface="Arial "/>
                <a:ea typeface="Arial "/>
                <a:cs typeface="Times New Roman" pitchFamily="18" charset="0"/>
              </a:rPr>
              <a:t>Many </a:t>
            </a:r>
            <a:r>
              <a:rPr lang="en-US" altLang="ja-JP" sz="3200" dirty="0">
                <a:latin typeface="Arial "/>
                <a:ea typeface="Arial "/>
                <a:cs typeface="Times New Roman" pitchFamily="18" charset="0"/>
              </a:rPr>
              <a:t>students use the </a:t>
            </a: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ea typeface="Arial "/>
                <a:cs typeface="Times New Roman" pitchFamily="18" charset="0"/>
              </a:rPr>
              <a:t>“</a:t>
            </a:r>
            <a:r>
              <a:rPr lang="en-US" altLang="ja-JP" sz="3200" b="1" i="1" dirty="0">
                <a:solidFill>
                  <a:srgbClr val="C00000"/>
                </a:solidFill>
                <a:latin typeface="Arial "/>
                <a:ea typeface="Arial "/>
                <a:cs typeface="Times New Roman" pitchFamily="18" charset="0"/>
              </a:rPr>
              <a:t>sounds good method</a:t>
            </a: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ea typeface="Arial "/>
                <a:cs typeface="Times New Roman" pitchFamily="18" charset="0"/>
              </a:rPr>
              <a:t>”</a:t>
            </a:r>
            <a:r>
              <a:rPr lang="en-US" altLang="ja-JP" sz="3200" dirty="0">
                <a:solidFill>
                  <a:srgbClr val="C00000"/>
                </a:solidFill>
                <a:latin typeface="Arial "/>
                <a:ea typeface="Arial "/>
                <a:cs typeface="Times New Roman" pitchFamily="18" charset="0"/>
              </a:rPr>
              <a:t> </a:t>
            </a:r>
            <a:r>
              <a:rPr lang="en-US" altLang="ja-JP" sz="3200" dirty="0">
                <a:latin typeface="Arial "/>
                <a:ea typeface="Arial "/>
                <a:cs typeface="Times New Roman" pitchFamily="18" charset="0"/>
              </a:rPr>
              <a:t>to solve </a:t>
            </a:r>
            <a:r>
              <a:rPr lang="en-US" altLang="ja-JP" sz="3200" dirty="0" smtClean="0">
                <a:latin typeface="Arial "/>
                <a:ea typeface="Arial "/>
                <a:cs typeface="Times New Roman" pitchFamily="18" charset="0"/>
              </a:rPr>
              <a:t>grammar </a:t>
            </a:r>
            <a:r>
              <a:rPr lang="en-US" altLang="ja-JP" sz="3200" dirty="0">
                <a:latin typeface="Arial "/>
                <a:ea typeface="Arial "/>
                <a:cs typeface="Times New Roman" pitchFamily="18" charset="0"/>
              </a:rPr>
              <a:t>questions.  </a:t>
            </a:r>
          </a:p>
          <a:p>
            <a:endParaRPr lang="en-US" altLang="ja-JP" sz="3200" dirty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altLang="ja-JP" sz="3200" dirty="0" smtClean="0">
                <a:latin typeface="Arial "/>
                <a:ea typeface="Arial "/>
                <a:cs typeface="Times New Roman" pitchFamily="18" charset="0"/>
              </a:rPr>
              <a:t>The ACT </a:t>
            </a:r>
            <a:r>
              <a:rPr lang="en-US" altLang="ja-JP" sz="3200" dirty="0">
                <a:latin typeface="Arial "/>
                <a:ea typeface="Arial "/>
                <a:cs typeface="Times New Roman" pitchFamily="18" charset="0"/>
              </a:rPr>
              <a:t>knows this and will try to trick you! </a:t>
            </a:r>
          </a:p>
          <a:p>
            <a:endParaRPr lang="en-US" altLang="ja-JP" sz="3200" dirty="0">
              <a:latin typeface="Arial "/>
              <a:ea typeface="Arial "/>
              <a:cs typeface="Times New Roman" pitchFamily="18" charset="0"/>
            </a:endParaRPr>
          </a:p>
          <a:p>
            <a:r>
              <a:rPr lang="en-US" altLang="ja-JP" sz="3200" dirty="0">
                <a:latin typeface="Arial "/>
                <a:ea typeface="Arial "/>
                <a:cs typeface="Times New Roman" pitchFamily="18" charset="0"/>
              </a:rPr>
              <a:t>This method WILL force </a:t>
            </a:r>
            <a:r>
              <a:rPr lang="en-US" altLang="ja-JP" sz="3200" dirty="0" smtClean="0">
                <a:latin typeface="Arial "/>
                <a:ea typeface="Arial "/>
                <a:cs typeface="Times New Roman" pitchFamily="18" charset="0"/>
              </a:rPr>
              <a:t>you to </a:t>
            </a:r>
            <a:r>
              <a:rPr lang="en-US" altLang="ja-JP" sz="3200" dirty="0">
                <a:latin typeface="Arial "/>
                <a:ea typeface="Arial "/>
                <a:cs typeface="Times New Roman" pitchFamily="18" charset="0"/>
              </a:rPr>
              <a:t>make careless errors, and get confused!</a:t>
            </a:r>
          </a:p>
          <a:p>
            <a:pPr eaLnBrk="0" hangingPunct="0"/>
            <a:endParaRPr lang="en-US" altLang="ja-JP" sz="3200" dirty="0">
              <a:latin typeface="Arial "/>
              <a:ea typeface="Arial 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18635</TotalTime>
  <Words>2095</Words>
  <Application>Microsoft Office PowerPoint</Application>
  <PresentationFormat>On-screen Show (4:3)</PresentationFormat>
  <Paragraphs>424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ACT English</vt:lpstr>
      <vt:lpstr>Section I: Intro to ACT English</vt:lpstr>
      <vt:lpstr>Slide 5</vt:lpstr>
      <vt:lpstr>Slide 6</vt:lpstr>
      <vt:lpstr>Slide 7</vt:lpstr>
      <vt:lpstr>Slide 8</vt:lpstr>
      <vt:lpstr>Slide 9</vt:lpstr>
      <vt:lpstr>Two Little Tricks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Other Grammar Errors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Shifts in Construction</vt:lpstr>
      <vt:lpstr>Slide 45</vt:lpstr>
      <vt:lpstr>Slide 46</vt:lpstr>
      <vt:lpstr>Slide 47</vt:lpstr>
      <vt:lpstr>Slide 48</vt:lpstr>
      <vt:lpstr>Slide 49</vt:lpstr>
      <vt:lpstr>Slide 50</vt:lpstr>
      <vt:lpstr>Rhetorical Skills</vt:lpstr>
      <vt:lpstr>Strategy Questions</vt:lpstr>
      <vt:lpstr>Transitions</vt:lpstr>
      <vt:lpstr>Slide 54</vt:lpstr>
      <vt:lpstr>Organization Questions</vt:lpstr>
      <vt:lpstr>Style Questions</vt:lpstr>
    </vt:vector>
  </TitlesOfParts>
  <Company>CustomerSolutionz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CHAIR</dc:creator>
  <cp:lastModifiedBy>Jack Friedman</cp:lastModifiedBy>
  <cp:revision>408</cp:revision>
  <dcterms:created xsi:type="dcterms:W3CDTF">2008-12-25T05:57:09Z</dcterms:created>
  <dcterms:modified xsi:type="dcterms:W3CDTF">2011-11-23T18:29:21Z</dcterms:modified>
</cp:coreProperties>
</file>